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47" r:id="rId3"/>
    <p:sldId id="383" r:id="rId4"/>
    <p:sldId id="384" r:id="rId5"/>
    <p:sldId id="382" r:id="rId6"/>
    <p:sldId id="350" r:id="rId7"/>
    <p:sldId id="357" r:id="rId8"/>
    <p:sldId id="353" r:id="rId9"/>
    <p:sldId id="305" r:id="rId10"/>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5DBF8B-B20A-40A8-8554-0FAAAD592FC1}" v="337" dt="2023-09-22T17:28:24.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34" autoAdjust="0"/>
    <p:restoredTop sz="94641" autoAdjust="0"/>
  </p:normalViewPr>
  <p:slideViewPr>
    <p:cSldViewPr>
      <p:cViewPr varScale="1">
        <p:scale>
          <a:sx n="78" d="100"/>
          <a:sy n="78" d="100"/>
        </p:scale>
        <p:origin x="821" y="62"/>
      </p:cViewPr>
      <p:guideLst>
        <p:guide orient="horz" pos="2160"/>
        <p:guide pos="2880"/>
      </p:guideLst>
    </p:cSldViewPr>
  </p:slideViewPr>
  <p:outlineViewPr>
    <p:cViewPr>
      <p:scale>
        <a:sx n="33" d="100"/>
        <a:sy n="33" d="100"/>
      </p:scale>
      <p:origin x="0" y="-126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80" y="-90"/>
      </p:cViewPr>
      <p:guideLst>
        <p:guide orient="horz" pos="2932"/>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Simeo" userId="96faacf3-4248-4b86-a0e2-b387a83bee89" providerId="ADAL" clId="{545DBF8B-B20A-40A8-8554-0FAAAD592FC1}"/>
    <pc:docChg chg="undo custSel modSld">
      <pc:chgData name="Jennifer Simeo" userId="96faacf3-4248-4b86-a0e2-b387a83bee89" providerId="ADAL" clId="{545DBF8B-B20A-40A8-8554-0FAAAD592FC1}" dt="2023-09-22T18:19:28.860" v="439" actId="207"/>
      <pc:docMkLst>
        <pc:docMk/>
      </pc:docMkLst>
      <pc:sldChg chg="modSp mod">
        <pc:chgData name="Jennifer Simeo" userId="96faacf3-4248-4b86-a0e2-b387a83bee89" providerId="ADAL" clId="{545DBF8B-B20A-40A8-8554-0FAAAD592FC1}" dt="2023-09-22T17:19:57.156" v="277"/>
        <pc:sldMkLst>
          <pc:docMk/>
          <pc:sldMk cId="0" sldId="256"/>
        </pc:sldMkLst>
        <pc:spChg chg="mod">
          <ac:chgData name="Jennifer Simeo" userId="96faacf3-4248-4b86-a0e2-b387a83bee89" providerId="ADAL" clId="{545DBF8B-B20A-40A8-8554-0FAAAD592FC1}" dt="2023-09-22T17:19:57.156" v="277"/>
          <ac:spMkLst>
            <pc:docMk/>
            <pc:sldMk cId="0" sldId="256"/>
            <ac:spMk id="10" creationId="{00000000-0000-0000-0000-000000000000}"/>
          </ac:spMkLst>
        </pc:spChg>
        <pc:spChg chg="mod">
          <ac:chgData name="Jennifer Simeo" userId="96faacf3-4248-4b86-a0e2-b387a83bee89" providerId="ADAL" clId="{545DBF8B-B20A-40A8-8554-0FAAAD592FC1}" dt="2023-09-22T17:19:35.011" v="273"/>
          <ac:spMkLst>
            <pc:docMk/>
            <pc:sldMk cId="0" sldId="256"/>
            <ac:spMk id="4098" creationId="{00000000-0000-0000-0000-000000000000}"/>
          </ac:spMkLst>
        </pc:spChg>
        <pc:picChg chg="mod">
          <ac:chgData name="Jennifer Simeo" userId="96faacf3-4248-4b86-a0e2-b387a83bee89" providerId="ADAL" clId="{545DBF8B-B20A-40A8-8554-0FAAAD592FC1}" dt="2023-09-22T17:19:27.941" v="271"/>
          <ac:picMkLst>
            <pc:docMk/>
            <pc:sldMk cId="0" sldId="256"/>
            <ac:picMk id="4100" creationId="{00000000-0000-0000-0000-000000000000}"/>
          </ac:picMkLst>
        </pc:picChg>
        <pc:picChg chg="mod">
          <ac:chgData name="Jennifer Simeo" userId="96faacf3-4248-4b86-a0e2-b387a83bee89" providerId="ADAL" clId="{545DBF8B-B20A-40A8-8554-0FAAAD592FC1}" dt="2023-09-22T17:19:44.328" v="275"/>
          <ac:picMkLst>
            <pc:docMk/>
            <pc:sldMk cId="0" sldId="256"/>
            <ac:picMk id="4101" creationId="{00000000-0000-0000-0000-000000000000}"/>
          </ac:picMkLst>
        </pc:picChg>
      </pc:sldChg>
      <pc:sldChg chg="modSp">
        <pc:chgData name="Jennifer Simeo" userId="96faacf3-4248-4b86-a0e2-b387a83bee89" providerId="ADAL" clId="{545DBF8B-B20A-40A8-8554-0FAAAD592FC1}" dt="2023-09-22T17:28:24.654" v="437"/>
        <pc:sldMkLst>
          <pc:docMk/>
          <pc:sldMk cId="0" sldId="305"/>
        </pc:sldMkLst>
        <pc:spChg chg="mod">
          <ac:chgData name="Jennifer Simeo" userId="96faacf3-4248-4b86-a0e2-b387a83bee89" providerId="ADAL" clId="{545DBF8B-B20A-40A8-8554-0FAAAD592FC1}" dt="2023-09-22T17:28:24.654" v="437"/>
          <ac:spMkLst>
            <pc:docMk/>
            <pc:sldMk cId="0" sldId="305"/>
            <ac:spMk id="5" creationId="{00000000-0000-0000-0000-000000000000}"/>
          </ac:spMkLst>
        </pc:spChg>
        <pc:spChg chg="mod">
          <ac:chgData name="Jennifer Simeo" userId="96faacf3-4248-4b86-a0e2-b387a83bee89" providerId="ADAL" clId="{545DBF8B-B20A-40A8-8554-0FAAAD592FC1}" dt="2023-09-22T17:28:06.137" v="432"/>
          <ac:spMkLst>
            <pc:docMk/>
            <pc:sldMk cId="0" sldId="305"/>
            <ac:spMk id="80899" creationId="{00000000-0000-0000-0000-000000000000}"/>
          </ac:spMkLst>
        </pc:spChg>
        <pc:picChg chg="mod">
          <ac:chgData name="Jennifer Simeo" userId="96faacf3-4248-4b86-a0e2-b387a83bee89" providerId="ADAL" clId="{545DBF8B-B20A-40A8-8554-0FAAAD592FC1}" dt="2023-09-22T17:27:47.938" v="430"/>
          <ac:picMkLst>
            <pc:docMk/>
            <pc:sldMk cId="0" sldId="305"/>
            <ac:picMk id="1031" creationId="{00000000-0000-0000-0000-000000000000}"/>
          </ac:picMkLst>
        </pc:picChg>
        <pc:picChg chg="mod">
          <ac:chgData name="Jennifer Simeo" userId="96faacf3-4248-4b86-a0e2-b387a83bee89" providerId="ADAL" clId="{545DBF8B-B20A-40A8-8554-0FAAAD592FC1}" dt="2023-09-22T17:27:40.551" v="426"/>
          <ac:picMkLst>
            <pc:docMk/>
            <pc:sldMk cId="0" sldId="305"/>
            <ac:picMk id="80900" creationId="{00000000-0000-0000-0000-000000000000}"/>
          </ac:picMkLst>
        </pc:picChg>
        <pc:picChg chg="mod">
          <ac:chgData name="Jennifer Simeo" userId="96faacf3-4248-4b86-a0e2-b387a83bee89" providerId="ADAL" clId="{545DBF8B-B20A-40A8-8554-0FAAAD592FC1}" dt="2023-09-22T17:28:11.070" v="435"/>
          <ac:picMkLst>
            <pc:docMk/>
            <pc:sldMk cId="0" sldId="305"/>
            <ac:picMk id="80901" creationId="{00000000-0000-0000-0000-000000000000}"/>
          </ac:picMkLst>
        </pc:picChg>
      </pc:sldChg>
      <pc:sldChg chg="modSp mod">
        <pc:chgData name="Jennifer Simeo" userId="96faacf3-4248-4b86-a0e2-b387a83bee89" providerId="ADAL" clId="{545DBF8B-B20A-40A8-8554-0FAAAD592FC1}" dt="2023-09-22T17:14:31.365" v="153" actId="962"/>
        <pc:sldMkLst>
          <pc:docMk/>
          <pc:sldMk cId="0" sldId="347"/>
        </pc:sldMkLst>
        <pc:spChg chg="mod">
          <ac:chgData name="Jennifer Simeo" userId="96faacf3-4248-4b86-a0e2-b387a83bee89" providerId="ADAL" clId="{545DBF8B-B20A-40A8-8554-0FAAAD592FC1}" dt="2023-09-22T17:14:31.365" v="153" actId="962"/>
          <ac:spMkLst>
            <pc:docMk/>
            <pc:sldMk cId="0" sldId="347"/>
            <ac:spMk id="3" creationId="{00000000-0000-0000-0000-000000000000}"/>
          </ac:spMkLst>
        </pc:spChg>
        <pc:spChg chg="mod">
          <ac:chgData name="Jennifer Simeo" userId="96faacf3-4248-4b86-a0e2-b387a83bee89" providerId="ADAL" clId="{545DBF8B-B20A-40A8-8554-0FAAAD592FC1}" dt="2023-09-22T17:13:59.071" v="97" actId="962"/>
          <ac:spMkLst>
            <pc:docMk/>
            <pc:sldMk cId="0" sldId="347"/>
            <ac:spMk id="6150" creationId="{00000000-0000-0000-0000-000000000000}"/>
          </ac:spMkLst>
        </pc:spChg>
        <pc:picChg chg="mod">
          <ac:chgData name="Jennifer Simeo" userId="96faacf3-4248-4b86-a0e2-b387a83bee89" providerId="ADAL" clId="{545DBF8B-B20A-40A8-8554-0FAAAD592FC1}" dt="2023-09-22T17:13:34.393" v="38" actId="962"/>
          <ac:picMkLst>
            <pc:docMk/>
            <pc:sldMk cId="0" sldId="347"/>
            <ac:picMk id="74755" creationId="{00000000-0000-0000-0000-000000000000}"/>
          </ac:picMkLst>
        </pc:picChg>
        <pc:picChg chg="mod">
          <ac:chgData name="Jennifer Simeo" userId="96faacf3-4248-4b86-a0e2-b387a83bee89" providerId="ADAL" clId="{545DBF8B-B20A-40A8-8554-0FAAAD592FC1}" dt="2023-09-22T17:13:40.240" v="39" actId="962"/>
          <ac:picMkLst>
            <pc:docMk/>
            <pc:sldMk cId="0" sldId="347"/>
            <ac:picMk id="74756" creationId="{00000000-0000-0000-0000-000000000000}"/>
          </ac:picMkLst>
        </pc:picChg>
      </pc:sldChg>
      <pc:sldChg chg="modSp">
        <pc:chgData name="Jennifer Simeo" userId="96faacf3-4248-4b86-a0e2-b387a83bee89" providerId="ADAL" clId="{545DBF8B-B20A-40A8-8554-0FAAAD592FC1}" dt="2023-09-22T17:15:35.592" v="251" actId="962"/>
        <pc:sldMkLst>
          <pc:docMk/>
          <pc:sldMk cId="986635579" sldId="350"/>
        </pc:sldMkLst>
        <pc:picChg chg="mod">
          <ac:chgData name="Jennifer Simeo" userId="96faacf3-4248-4b86-a0e2-b387a83bee89" providerId="ADAL" clId="{545DBF8B-B20A-40A8-8554-0FAAAD592FC1}" dt="2023-09-22T17:15:31.162" v="250" actId="962"/>
          <ac:picMkLst>
            <pc:docMk/>
            <pc:sldMk cId="986635579" sldId="350"/>
            <ac:picMk id="74755" creationId="{00000000-0000-0000-0000-000000000000}"/>
          </ac:picMkLst>
        </pc:picChg>
        <pc:picChg chg="mod">
          <ac:chgData name="Jennifer Simeo" userId="96faacf3-4248-4b86-a0e2-b387a83bee89" providerId="ADAL" clId="{545DBF8B-B20A-40A8-8554-0FAAAD592FC1}" dt="2023-09-22T17:15:35.592" v="251" actId="962"/>
          <ac:picMkLst>
            <pc:docMk/>
            <pc:sldMk cId="986635579" sldId="350"/>
            <ac:picMk id="74756" creationId="{00000000-0000-0000-0000-000000000000}"/>
          </ac:picMkLst>
        </pc:picChg>
      </pc:sldChg>
      <pc:sldChg chg="modSp">
        <pc:chgData name="Jennifer Simeo" userId="96faacf3-4248-4b86-a0e2-b387a83bee89" providerId="ADAL" clId="{545DBF8B-B20A-40A8-8554-0FAAAD592FC1}" dt="2023-09-22T17:15:54.825" v="255" actId="962"/>
        <pc:sldMkLst>
          <pc:docMk/>
          <pc:sldMk cId="1043066575" sldId="353"/>
        </pc:sldMkLst>
        <pc:picChg chg="mod">
          <ac:chgData name="Jennifer Simeo" userId="96faacf3-4248-4b86-a0e2-b387a83bee89" providerId="ADAL" clId="{545DBF8B-B20A-40A8-8554-0FAAAD592FC1}" dt="2023-09-22T17:15:49.910" v="254" actId="962"/>
          <ac:picMkLst>
            <pc:docMk/>
            <pc:sldMk cId="1043066575" sldId="353"/>
            <ac:picMk id="74755" creationId="{00000000-0000-0000-0000-000000000000}"/>
          </ac:picMkLst>
        </pc:picChg>
        <pc:picChg chg="mod">
          <ac:chgData name="Jennifer Simeo" userId="96faacf3-4248-4b86-a0e2-b387a83bee89" providerId="ADAL" clId="{545DBF8B-B20A-40A8-8554-0FAAAD592FC1}" dt="2023-09-22T17:15:54.825" v="255" actId="962"/>
          <ac:picMkLst>
            <pc:docMk/>
            <pc:sldMk cId="1043066575" sldId="353"/>
            <ac:picMk id="74756" creationId="{00000000-0000-0000-0000-000000000000}"/>
          </ac:picMkLst>
        </pc:picChg>
      </pc:sldChg>
      <pc:sldChg chg="modSp">
        <pc:chgData name="Jennifer Simeo" userId="96faacf3-4248-4b86-a0e2-b387a83bee89" providerId="ADAL" clId="{545DBF8B-B20A-40A8-8554-0FAAAD592FC1}" dt="2023-09-22T17:15:44.872" v="253" actId="962"/>
        <pc:sldMkLst>
          <pc:docMk/>
          <pc:sldMk cId="3287616348" sldId="357"/>
        </pc:sldMkLst>
        <pc:picChg chg="mod">
          <ac:chgData name="Jennifer Simeo" userId="96faacf3-4248-4b86-a0e2-b387a83bee89" providerId="ADAL" clId="{545DBF8B-B20A-40A8-8554-0FAAAD592FC1}" dt="2023-09-22T17:15:39.953" v="252" actId="962"/>
          <ac:picMkLst>
            <pc:docMk/>
            <pc:sldMk cId="3287616348" sldId="357"/>
            <ac:picMk id="74755" creationId="{00000000-0000-0000-0000-000000000000}"/>
          </ac:picMkLst>
        </pc:picChg>
        <pc:picChg chg="mod">
          <ac:chgData name="Jennifer Simeo" userId="96faacf3-4248-4b86-a0e2-b387a83bee89" providerId="ADAL" clId="{545DBF8B-B20A-40A8-8554-0FAAAD592FC1}" dt="2023-09-22T17:15:44.872" v="253" actId="962"/>
          <ac:picMkLst>
            <pc:docMk/>
            <pc:sldMk cId="3287616348" sldId="357"/>
            <ac:picMk id="74756" creationId="{00000000-0000-0000-0000-000000000000}"/>
          </ac:picMkLst>
        </pc:picChg>
      </pc:sldChg>
      <pc:sldChg chg="modSp">
        <pc:chgData name="Jennifer Simeo" userId="96faacf3-4248-4b86-a0e2-b387a83bee89" providerId="ADAL" clId="{545DBF8B-B20A-40A8-8554-0FAAAD592FC1}" dt="2023-09-22T17:15:26.780" v="249" actId="962"/>
        <pc:sldMkLst>
          <pc:docMk/>
          <pc:sldMk cId="1044076106" sldId="382"/>
        </pc:sldMkLst>
        <pc:picChg chg="mod">
          <ac:chgData name="Jennifer Simeo" userId="96faacf3-4248-4b86-a0e2-b387a83bee89" providerId="ADAL" clId="{545DBF8B-B20A-40A8-8554-0FAAAD592FC1}" dt="2023-09-22T17:15:21.622" v="248" actId="962"/>
          <ac:picMkLst>
            <pc:docMk/>
            <pc:sldMk cId="1044076106" sldId="382"/>
            <ac:picMk id="74755" creationId="{00000000-0000-0000-0000-000000000000}"/>
          </ac:picMkLst>
        </pc:picChg>
        <pc:picChg chg="mod">
          <ac:chgData name="Jennifer Simeo" userId="96faacf3-4248-4b86-a0e2-b387a83bee89" providerId="ADAL" clId="{545DBF8B-B20A-40A8-8554-0FAAAD592FC1}" dt="2023-09-22T17:15:26.780" v="249" actId="962"/>
          <ac:picMkLst>
            <pc:docMk/>
            <pc:sldMk cId="1044076106" sldId="382"/>
            <ac:picMk id="74756" creationId="{00000000-0000-0000-0000-000000000000}"/>
          </ac:picMkLst>
        </pc:picChg>
      </pc:sldChg>
      <pc:sldChg chg="modSp mod">
        <pc:chgData name="Jennifer Simeo" userId="96faacf3-4248-4b86-a0e2-b387a83bee89" providerId="ADAL" clId="{545DBF8B-B20A-40A8-8554-0FAAAD592FC1}" dt="2023-09-22T17:20:56.351" v="289"/>
        <pc:sldMkLst>
          <pc:docMk/>
          <pc:sldMk cId="315406788" sldId="383"/>
        </pc:sldMkLst>
        <pc:spChg chg="mod">
          <ac:chgData name="Jennifer Simeo" userId="96faacf3-4248-4b86-a0e2-b387a83bee89" providerId="ADAL" clId="{545DBF8B-B20A-40A8-8554-0FAAAD592FC1}" dt="2023-09-22T17:15:15.120" v="247" actId="962"/>
          <ac:spMkLst>
            <pc:docMk/>
            <pc:sldMk cId="315406788" sldId="383"/>
            <ac:spMk id="3" creationId="{00000000-0000-0000-0000-000000000000}"/>
          </ac:spMkLst>
        </pc:spChg>
        <pc:spChg chg="mod">
          <ac:chgData name="Jennifer Simeo" userId="96faacf3-4248-4b86-a0e2-b387a83bee89" providerId="ADAL" clId="{545DBF8B-B20A-40A8-8554-0FAAAD592FC1}" dt="2023-09-22T17:15:00.739" v="203" actId="962"/>
          <ac:spMkLst>
            <pc:docMk/>
            <pc:sldMk cId="315406788" sldId="383"/>
            <ac:spMk id="6150" creationId="{00000000-0000-0000-0000-000000000000}"/>
          </ac:spMkLst>
        </pc:spChg>
        <pc:spChg chg="mod">
          <ac:chgData name="Jennifer Simeo" userId="96faacf3-4248-4b86-a0e2-b387a83bee89" providerId="ADAL" clId="{545DBF8B-B20A-40A8-8554-0FAAAD592FC1}" dt="2023-09-22T17:20:56.351" v="289"/>
          <ac:spMkLst>
            <pc:docMk/>
            <pc:sldMk cId="315406788" sldId="383"/>
            <ac:spMk id="74757" creationId="{00000000-0000-0000-0000-000000000000}"/>
          </ac:spMkLst>
        </pc:spChg>
        <pc:picChg chg="mod">
          <ac:chgData name="Jennifer Simeo" userId="96faacf3-4248-4b86-a0e2-b387a83bee89" providerId="ADAL" clId="{545DBF8B-B20A-40A8-8554-0FAAAD592FC1}" dt="2023-09-22T17:20:30.432" v="278"/>
          <ac:picMkLst>
            <pc:docMk/>
            <pc:sldMk cId="315406788" sldId="383"/>
            <ac:picMk id="74755" creationId="{00000000-0000-0000-0000-000000000000}"/>
          </ac:picMkLst>
        </pc:picChg>
        <pc:picChg chg="mod">
          <ac:chgData name="Jennifer Simeo" userId="96faacf3-4248-4b86-a0e2-b387a83bee89" providerId="ADAL" clId="{545DBF8B-B20A-40A8-8554-0FAAAD592FC1}" dt="2023-09-22T17:20:41.237" v="284"/>
          <ac:picMkLst>
            <pc:docMk/>
            <pc:sldMk cId="315406788" sldId="383"/>
            <ac:picMk id="74756" creationId="{00000000-0000-0000-0000-000000000000}"/>
          </ac:picMkLst>
        </pc:picChg>
      </pc:sldChg>
      <pc:sldChg chg="modSp mod">
        <pc:chgData name="Jennifer Simeo" userId="96faacf3-4248-4b86-a0e2-b387a83bee89" providerId="ADAL" clId="{545DBF8B-B20A-40A8-8554-0FAAAD592FC1}" dt="2023-09-22T18:19:28.860" v="439" actId="207"/>
        <pc:sldMkLst>
          <pc:docMk/>
          <pc:sldMk cId="2854093294" sldId="384"/>
        </pc:sldMkLst>
        <pc:spChg chg="mod">
          <ac:chgData name="Jennifer Simeo" userId="96faacf3-4248-4b86-a0e2-b387a83bee89" providerId="ADAL" clId="{545DBF8B-B20A-40A8-8554-0FAAAD592FC1}" dt="2023-09-22T17:17:40.233" v="264" actId="207"/>
          <ac:spMkLst>
            <pc:docMk/>
            <pc:sldMk cId="2854093294" sldId="384"/>
            <ac:spMk id="2" creationId="{1ABA52B0-92C9-4B57-A4E8-B4A3683D1B45}"/>
          </ac:spMkLst>
        </pc:spChg>
        <pc:spChg chg="mod">
          <ac:chgData name="Jennifer Simeo" userId="96faacf3-4248-4b86-a0e2-b387a83bee89" providerId="ADAL" clId="{545DBF8B-B20A-40A8-8554-0FAAAD592FC1}" dt="2023-09-22T17:26:07.317" v="424"/>
          <ac:spMkLst>
            <pc:docMk/>
            <pc:sldMk cId="2854093294" sldId="384"/>
            <ac:spMk id="3" creationId="{00000000-0000-0000-0000-000000000000}"/>
          </ac:spMkLst>
        </pc:spChg>
        <pc:spChg chg="mod">
          <ac:chgData name="Jennifer Simeo" userId="96faacf3-4248-4b86-a0e2-b387a83bee89" providerId="ADAL" clId="{545DBF8B-B20A-40A8-8554-0FAAAD592FC1}" dt="2023-09-22T17:24:28.640" v="403"/>
          <ac:spMkLst>
            <pc:docMk/>
            <pc:sldMk cId="2854093294" sldId="384"/>
            <ac:spMk id="5" creationId="{FFBA3AD8-CD7D-40D9-9D37-6A2903A9D917}"/>
          </ac:spMkLst>
        </pc:spChg>
        <pc:spChg chg="mod">
          <ac:chgData name="Jennifer Simeo" userId="96faacf3-4248-4b86-a0e2-b387a83bee89" providerId="ADAL" clId="{545DBF8B-B20A-40A8-8554-0FAAAD592FC1}" dt="2023-09-22T17:22:37.506" v="336"/>
          <ac:spMkLst>
            <pc:docMk/>
            <pc:sldMk cId="2854093294" sldId="384"/>
            <ac:spMk id="6" creationId="{83201D56-6D29-6D1F-5FE1-8BBEF49A65D5}"/>
          </ac:spMkLst>
        </pc:spChg>
        <pc:spChg chg="mod">
          <ac:chgData name="Jennifer Simeo" userId="96faacf3-4248-4b86-a0e2-b387a83bee89" providerId="ADAL" clId="{545DBF8B-B20A-40A8-8554-0FAAAD592FC1}" dt="2023-09-22T17:22:48.413" v="345"/>
          <ac:spMkLst>
            <pc:docMk/>
            <pc:sldMk cId="2854093294" sldId="384"/>
            <ac:spMk id="8" creationId="{CF6C46C0-DF89-2B30-4311-34FBAF9C3C96}"/>
          </ac:spMkLst>
        </pc:spChg>
        <pc:spChg chg="mod">
          <ac:chgData name="Jennifer Simeo" userId="96faacf3-4248-4b86-a0e2-b387a83bee89" providerId="ADAL" clId="{545DBF8B-B20A-40A8-8554-0FAAAD592FC1}" dt="2023-09-22T17:22:55.702" v="354"/>
          <ac:spMkLst>
            <pc:docMk/>
            <pc:sldMk cId="2854093294" sldId="384"/>
            <ac:spMk id="9" creationId="{34001264-F4E6-8740-1F0B-8E76E9C8348E}"/>
          </ac:spMkLst>
        </pc:spChg>
        <pc:spChg chg="mod">
          <ac:chgData name="Jennifer Simeo" userId="96faacf3-4248-4b86-a0e2-b387a83bee89" providerId="ADAL" clId="{545DBF8B-B20A-40A8-8554-0FAAAD592FC1}" dt="2023-09-22T17:22:14.081" v="325"/>
          <ac:spMkLst>
            <pc:docMk/>
            <pc:sldMk cId="2854093294" sldId="384"/>
            <ac:spMk id="10" creationId="{00000000-0000-0000-0000-000000000000}"/>
          </ac:spMkLst>
        </pc:spChg>
        <pc:spChg chg="mod">
          <ac:chgData name="Jennifer Simeo" userId="96faacf3-4248-4b86-a0e2-b387a83bee89" providerId="ADAL" clId="{545DBF8B-B20A-40A8-8554-0FAAAD592FC1}" dt="2023-09-22T17:23:03.018" v="363"/>
          <ac:spMkLst>
            <pc:docMk/>
            <pc:sldMk cId="2854093294" sldId="384"/>
            <ac:spMk id="11" creationId="{4A577242-9899-27F6-679B-1CE24DC3C5EC}"/>
          </ac:spMkLst>
        </pc:spChg>
        <pc:spChg chg="mod">
          <ac:chgData name="Jennifer Simeo" userId="96faacf3-4248-4b86-a0e2-b387a83bee89" providerId="ADAL" clId="{545DBF8B-B20A-40A8-8554-0FAAAD592FC1}" dt="2023-09-22T18:19:28.860" v="439" actId="207"/>
          <ac:spMkLst>
            <pc:docMk/>
            <pc:sldMk cId="2854093294" sldId="384"/>
            <ac:spMk id="12" creationId="{73CE2ABB-ABBB-4986-9B63-6F084254697F}"/>
          </ac:spMkLst>
        </pc:spChg>
        <pc:spChg chg="mod">
          <ac:chgData name="Jennifer Simeo" userId="96faacf3-4248-4b86-a0e2-b387a83bee89" providerId="ADAL" clId="{545DBF8B-B20A-40A8-8554-0FAAAD592FC1}" dt="2023-09-22T17:23:09.196" v="372"/>
          <ac:spMkLst>
            <pc:docMk/>
            <pc:sldMk cId="2854093294" sldId="384"/>
            <ac:spMk id="13" creationId="{73140FE5-6085-6DAC-9F76-737704E899FD}"/>
          </ac:spMkLst>
        </pc:spChg>
        <pc:spChg chg="mod">
          <ac:chgData name="Jennifer Simeo" userId="96faacf3-4248-4b86-a0e2-b387a83bee89" providerId="ADAL" clId="{545DBF8B-B20A-40A8-8554-0FAAAD592FC1}" dt="2023-09-22T17:23:15.817" v="381"/>
          <ac:spMkLst>
            <pc:docMk/>
            <pc:sldMk cId="2854093294" sldId="384"/>
            <ac:spMk id="14" creationId="{04CC0348-56C6-350B-51DA-4A2B859CBB23}"/>
          </ac:spMkLst>
        </pc:spChg>
        <pc:spChg chg="mod">
          <ac:chgData name="Jennifer Simeo" userId="96faacf3-4248-4b86-a0e2-b387a83bee89" providerId="ADAL" clId="{545DBF8B-B20A-40A8-8554-0FAAAD592FC1}" dt="2023-09-22T17:23:51.799" v="385"/>
          <ac:spMkLst>
            <pc:docMk/>
            <pc:sldMk cId="2854093294" sldId="384"/>
            <ac:spMk id="15" creationId="{CC5DA7AB-B2F4-464B-DFAD-432E9E831417}"/>
          </ac:spMkLst>
        </pc:spChg>
        <pc:spChg chg="mod">
          <ac:chgData name="Jennifer Simeo" userId="96faacf3-4248-4b86-a0e2-b387a83bee89" providerId="ADAL" clId="{545DBF8B-B20A-40A8-8554-0FAAAD592FC1}" dt="2023-09-22T17:24:04.161" v="392"/>
          <ac:spMkLst>
            <pc:docMk/>
            <pc:sldMk cId="2854093294" sldId="384"/>
            <ac:spMk id="16" creationId="{6EDF4E2A-A835-4CEE-D0A9-EF0531F84296}"/>
          </ac:spMkLst>
        </pc:spChg>
        <pc:spChg chg="mod">
          <ac:chgData name="Jennifer Simeo" userId="96faacf3-4248-4b86-a0e2-b387a83bee89" providerId="ADAL" clId="{545DBF8B-B20A-40A8-8554-0FAAAD592FC1}" dt="2023-09-22T17:23:58.269" v="389"/>
          <ac:spMkLst>
            <pc:docMk/>
            <pc:sldMk cId="2854093294" sldId="384"/>
            <ac:spMk id="17" creationId="{C18DA330-6FBF-1714-BB00-4C8DE6FD0DDD}"/>
          </ac:spMkLst>
        </pc:spChg>
        <pc:spChg chg="mod">
          <ac:chgData name="Jennifer Simeo" userId="96faacf3-4248-4b86-a0e2-b387a83bee89" providerId="ADAL" clId="{545DBF8B-B20A-40A8-8554-0FAAAD592FC1}" dt="2023-09-22T17:24:09.776" v="395"/>
          <ac:spMkLst>
            <pc:docMk/>
            <pc:sldMk cId="2854093294" sldId="384"/>
            <ac:spMk id="18" creationId="{081875F3-4457-37A9-2EAA-95D3E3A391C6}"/>
          </ac:spMkLst>
        </pc:spChg>
        <pc:spChg chg="mod">
          <ac:chgData name="Jennifer Simeo" userId="96faacf3-4248-4b86-a0e2-b387a83bee89" providerId="ADAL" clId="{545DBF8B-B20A-40A8-8554-0FAAAD592FC1}" dt="2023-09-22T17:24:15.672" v="398"/>
          <ac:spMkLst>
            <pc:docMk/>
            <pc:sldMk cId="2854093294" sldId="384"/>
            <ac:spMk id="19" creationId="{16487A1E-F4CD-8E42-505E-F235D1168C2E}"/>
          </ac:spMkLst>
        </pc:spChg>
        <pc:spChg chg="mod">
          <ac:chgData name="Jennifer Simeo" userId="96faacf3-4248-4b86-a0e2-b387a83bee89" providerId="ADAL" clId="{545DBF8B-B20A-40A8-8554-0FAAAD592FC1}" dt="2023-09-22T17:24:21.199" v="401"/>
          <ac:spMkLst>
            <pc:docMk/>
            <pc:sldMk cId="2854093294" sldId="384"/>
            <ac:spMk id="20" creationId="{30625292-B764-D73F-6AC7-52985D8DD5D4}"/>
          </ac:spMkLst>
        </pc:spChg>
        <pc:spChg chg="mod">
          <ac:chgData name="Jennifer Simeo" userId="96faacf3-4248-4b86-a0e2-b387a83bee89" providerId="ADAL" clId="{545DBF8B-B20A-40A8-8554-0FAAAD592FC1}" dt="2023-09-22T17:24:51.737" v="406"/>
          <ac:spMkLst>
            <pc:docMk/>
            <pc:sldMk cId="2854093294" sldId="384"/>
            <ac:spMk id="21" creationId="{903D65D6-7E06-1FCF-6C4B-FB2D2E24EFA5}"/>
          </ac:spMkLst>
        </pc:spChg>
        <pc:spChg chg="mod">
          <ac:chgData name="Jennifer Simeo" userId="96faacf3-4248-4b86-a0e2-b387a83bee89" providerId="ADAL" clId="{545DBF8B-B20A-40A8-8554-0FAAAD592FC1}" dt="2023-09-22T17:25:07.940" v="409"/>
          <ac:spMkLst>
            <pc:docMk/>
            <pc:sldMk cId="2854093294" sldId="384"/>
            <ac:spMk id="22" creationId="{2D581517-4A70-9EDB-D43B-9973E83C73DE}"/>
          </ac:spMkLst>
        </pc:spChg>
        <pc:spChg chg="mod">
          <ac:chgData name="Jennifer Simeo" userId="96faacf3-4248-4b86-a0e2-b387a83bee89" providerId="ADAL" clId="{545DBF8B-B20A-40A8-8554-0FAAAD592FC1}" dt="2023-09-22T17:25:30.032" v="413"/>
          <ac:spMkLst>
            <pc:docMk/>
            <pc:sldMk cId="2854093294" sldId="384"/>
            <ac:spMk id="23" creationId="{D472013B-3E32-C36F-9402-C1C1978BA5E8}"/>
          </ac:spMkLst>
        </pc:spChg>
        <pc:spChg chg="mod">
          <ac:chgData name="Jennifer Simeo" userId="96faacf3-4248-4b86-a0e2-b387a83bee89" providerId="ADAL" clId="{545DBF8B-B20A-40A8-8554-0FAAAD592FC1}" dt="2023-09-22T17:25:41.374" v="416"/>
          <ac:spMkLst>
            <pc:docMk/>
            <pc:sldMk cId="2854093294" sldId="384"/>
            <ac:spMk id="24" creationId="{E49F1074-24AC-CC9D-35EC-BC567BFF0B2E}"/>
          </ac:spMkLst>
        </pc:spChg>
        <pc:spChg chg="mod">
          <ac:chgData name="Jennifer Simeo" userId="96faacf3-4248-4b86-a0e2-b387a83bee89" providerId="ADAL" clId="{545DBF8B-B20A-40A8-8554-0FAAAD592FC1}" dt="2023-09-22T17:25:47.065" v="419"/>
          <ac:spMkLst>
            <pc:docMk/>
            <pc:sldMk cId="2854093294" sldId="384"/>
            <ac:spMk id="25" creationId="{0AB8CF3F-18A6-1A2E-04D9-B426DE9E4361}"/>
          </ac:spMkLst>
        </pc:spChg>
        <pc:spChg chg="mod">
          <ac:chgData name="Jennifer Simeo" userId="96faacf3-4248-4b86-a0e2-b387a83bee89" providerId="ADAL" clId="{545DBF8B-B20A-40A8-8554-0FAAAD592FC1}" dt="2023-09-22T17:25:54.109" v="423"/>
          <ac:spMkLst>
            <pc:docMk/>
            <pc:sldMk cId="2854093294" sldId="384"/>
            <ac:spMk id="26" creationId="{BAA78C90-3474-8183-6AB7-251E90CE1D35}"/>
          </ac:spMkLst>
        </pc:spChg>
        <pc:spChg chg="mod">
          <ac:chgData name="Jennifer Simeo" userId="96faacf3-4248-4b86-a0e2-b387a83bee89" providerId="ADAL" clId="{545DBF8B-B20A-40A8-8554-0FAAAD592FC1}" dt="2023-09-22T17:23:26.941" v="382"/>
          <ac:spMkLst>
            <pc:docMk/>
            <pc:sldMk cId="2854093294" sldId="384"/>
            <ac:spMk id="101" creationId="{B9ACBE84-51BE-4491-A5D9-F51E21FEEE84}"/>
          </ac:spMkLst>
        </pc:spChg>
      </pc:sldChg>
    </pc:docChg>
  </pc:docChgLst>
  <pc:docChgLst>
    <pc:chgData name="Jennifer Simeo" userId="96faacf3-4248-4b86-a0e2-b387a83bee89" providerId="ADAL" clId="{A71719BC-0F3B-4222-97CC-0CC2EB288F4D}"/>
    <pc:docChg chg="modSld">
      <pc:chgData name="Jennifer Simeo" userId="96faacf3-4248-4b86-a0e2-b387a83bee89" providerId="ADAL" clId="{A71719BC-0F3B-4222-97CC-0CC2EB288F4D}" dt="2023-09-20T16:40:51.411" v="15" actId="20577"/>
      <pc:docMkLst>
        <pc:docMk/>
      </pc:docMkLst>
      <pc:sldChg chg="modSp mod">
        <pc:chgData name="Jennifer Simeo" userId="96faacf3-4248-4b86-a0e2-b387a83bee89" providerId="ADAL" clId="{A71719BC-0F3B-4222-97CC-0CC2EB288F4D}" dt="2023-09-20T16:40:51.411" v="15" actId="20577"/>
        <pc:sldMkLst>
          <pc:docMk/>
          <pc:sldMk cId="0" sldId="256"/>
        </pc:sldMkLst>
        <pc:spChg chg="mod">
          <ac:chgData name="Jennifer Simeo" userId="96faacf3-4248-4b86-a0e2-b387a83bee89" providerId="ADAL" clId="{A71719BC-0F3B-4222-97CC-0CC2EB288F4D}" dt="2023-09-20T16:40:51.411" v="15" actId="20577"/>
          <ac:spMkLst>
            <pc:docMk/>
            <pc:sldMk cId="0" sldId="256"/>
            <ac:spMk id="10" creationId="{00000000-0000-0000-0000-000000000000}"/>
          </ac:spMkLst>
        </pc:spChg>
      </pc:sldChg>
    </pc:docChg>
  </pc:docChgLst>
  <pc:docChgLst>
    <pc:chgData name="Jennifer Simeo" userId="96faacf3-4248-4b86-a0e2-b387a83bee89" providerId="ADAL" clId="{F9037C29-9A49-4C4A-997A-F14A92F0CC45}"/>
    <pc:docChg chg="delSld modSld">
      <pc:chgData name="Jennifer Simeo" userId="96faacf3-4248-4b86-a0e2-b387a83bee89" providerId="ADAL" clId="{F9037C29-9A49-4C4A-997A-F14A92F0CC45}" dt="2023-09-21T18:01:11.615" v="14" actId="20577"/>
      <pc:docMkLst>
        <pc:docMk/>
      </pc:docMkLst>
      <pc:sldChg chg="modSp del mod">
        <pc:chgData name="Jennifer Simeo" userId="96faacf3-4248-4b86-a0e2-b387a83bee89" providerId="ADAL" clId="{F9037C29-9A49-4C4A-997A-F14A92F0CC45}" dt="2023-09-21T18:01:11.615" v="14" actId="20577"/>
        <pc:sldMkLst>
          <pc:docMk/>
          <pc:sldMk cId="2854093294" sldId="384"/>
        </pc:sldMkLst>
        <pc:spChg chg="mod">
          <ac:chgData name="Jennifer Simeo" userId="96faacf3-4248-4b86-a0e2-b387a83bee89" providerId="ADAL" clId="{F9037C29-9A49-4C4A-997A-F14A92F0CC45}" dt="2023-09-21T18:01:11.615" v="14" actId="20577"/>
          <ac:spMkLst>
            <pc:docMk/>
            <pc:sldMk cId="2854093294" sldId="384"/>
            <ac:spMk id="18" creationId="{081875F3-4457-37A9-2EAA-95D3E3A391C6}"/>
          </ac:spMkLst>
        </pc:spChg>
        <pc:spChg chg="mod">
          <ac:chgData name="Jennifer Simeo" userId="96faacf3-4248-4b86-a0e2-b387a83bee89" providerId="ADAL" clId="{F9037C29-9A49-4C4A-997A-F14A92F0CC45}" dt="2023-09-21T18:00:38.089" v="8" actId="20577"/>
          <ac:spMkLst>
            <pc:docMk/>
            <pc:sldMk cId="2854093294" sldId="384"/>
            <ac:spMk id="21" creationId="{903D65D6-7E06-1FCF-6C4B-FB2D2E24EFA5}"/>
          </ac:spMkLst>
        </pc:spChg>
        <pc:spChg chg="mod">
          <ac:chgData name="Jennifer Simeo" userId="96faacf3-4248-4b86-a0e2-b387a83bee89" providerId="ADAL" clId="{F9037C29-9A49-4C4A-997A-F14A92F0CC45}" dt="2023-09-21T18:00:46.247" v="10" actId="20577"/>
          <ac:spMkLst>
            <pc:docMk/>
            <pc:sldMk cId="2854093294" sldId="384"/>
            <ac:spMk id="22" creationId="{2D581517-4A70-9EDB-D43B-9973E83C73DE}"/>
          </ac:spMkLst>
        </pc:spChg>
        <pc:spChg chg="mod">
          <ac:chgData name="Jennifer Simeo" userId="96faacf3-4248-4b86-a0e2-b387a83bee89" providerId="ADAL" clId="{F9037C29-9A49-4C4A-997A-F14A92F0CC45}" dt="2023-09-21T18:00:42.418" v="9" actId="20577"/>
          <ac:spMkLst>
            <pc:docMk/>
            <pc:sldMk cId="2854093294" sldId="384"/>
            <ac:spMk id="23" creationId="{D472013B-3E32-C36F-9402-C1C1978BA5E8}"/>
          </ac:spMkLst>
        </pc:spChg>
        <pc:spChg chg="mod">
          <ac:chgData name="Jennifer Simeo" userId="96faacf3-4248-4b86-a0e2-b387a83bee89" providerId="ADAL" clId="{F9037C29-9A49-4C4A-997A-F14A92F0CC45}" dt="2023-09-21T18:00:49.953" v="11" actId="20577"/>
          <ac:spMkLst>
            <pc:docMk/>
            <pc:sldMk cId="2854093294" sldId="384"/>
            <ac:spMk id="24" creationId="{E49F1074-24AC-CC9D-35EC-BC567BFF0B2E}"/>
          </ac:spMkLst>
        </pc:spChg>
        <pc:spChg chg="mod">
          <ac:chgData name="Jennifer Simeo" userId="96faacf3-4248-4b86-a0e2-b387a83bee89" providerId="ADAL" clId="{F9037C29-9A49-4C4A-997A-F14A92F0CC45}" dt="2023-09-21T18:00:53.640" v="12" actId="20577"/>
          <ac:spMkLst>
            <pc:docMk/>
            <pc:sldMk cId="2854093294" sldId="384"/>
            <ac:spMk id="25" creationId="{0AB8CF3F-18A6-1A2E-04D9-B426DE9E4361}"/>
          </ac:spMkLst>
        </pc:spChg>
        <pc:spChg chg="mod">
          <ac:chgData name="Jennifer Simeo" userId="96faacf3-4248-4b86-a0e2-b387a83bee89" providerId="ADAL" clId="{F9037C29-9A49-4C4A-997A-F14A92F0CC45}" dt="2023-09-21T17:59:23.625" v="2" actId="20577"/>
          <ac:spMkLst>
            <pc:docMk/>
            <pc:sldMk cId="2854093294" sldId="384"/>
            <ac:spMk id="26" creationId="{BAA78C90-3474-8183-6AB7-251E90CE1D3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799" cy="465773"/>
          </a:xfrm>
          <a:prstGeom prst="rect">
            <a:avLst/>
          </a:prstGeom>
        </p:spPr>
        <p:txBody>
          <a:bodyPr vert="horz" lIns="93290" tIns="46645" rIns="93290" bIns="46645" rtlCol="0"/>
          <a:lstStyle>
            <a:lvl1pPr algn="l" eaLnBrk="1" hangingPunct="1">
              <a:defRPr sz="1100">
                <a:latin typeface="Arial" charset="0"/>
                <a:cs typeface="+mn-cs"/>
              </a:defRPr>
            </a:lvl1pPr>
          </a:lstStyle>
          <a:p>
            <a:pPr>
              <a:defRPr/>
            </a:pPr>
            <a:endParaRPr lang="en-US"/>
          </a:p>
        </p:txBody>
      </p:sp>
      <p:sp>
        <p:nvSpPr>
          <p:cNvPr id="3" name="Date Placeholder 2"/>
          <p:cNvSpPr>
            <a:spLocks noGrp="1"/>
          </p:cNvSpPr>
          <p:nvPr>
            <p:ph type="dt" sz="quarter" idx="1"/>
          </p:nvPr>
        </p:nvSpPr>
        <p:spPr>
          <a:xfrm>
            <a:off x="3980711" y="0"/>
            <a:ext cx="3040799" cy="465773"/>
          </a:xfrm>
          <a:prstGeom prst="rect">
            <a:avLst/>
          </a:prstGeom>
        </p:spPr>
        <p:txBody>
          <a:bodyPr vert="horz" lIns="93290" tIns="46645" rIns="93290" bIns="46645" rtlCol="0"/>
          <a:lstStyle>
            <a:lvl1pPr algn="r" eaLnBrk="1" hangingPunct="1">
              <a:defRPr sz="1100">
                <a:latin typeface="Arial" charset="0"/>
                <a:cs typeface="+mn-cs"/>
              </a:defRPr>
            </a:lvl1pPr>
          </a:lstStyle>
          <a:p>
            <a:pPr>
              <a:defRPr/>
            </a:pPr>
            <a:fld id="{4B2CB3EA-CBD3-4108-B1D4-777DFF18A118}" type="datetimeFigureOut">
              <a:rPr lang="en-US"/>
              <a:pPr>
                <a:defRPr/>
              </a:pPr>
              <a:t>9/22/2023</a:t>
            </a:fld>
            <a:endParaRPr lang="en-US"/>
          </a:p>
        </p:txBody>
      </p:sp>
      <p:sp>
        <p:nvSpPr>
          <p:cNvPr id="4" name="Footer Placeholder 3"/>
          <p:cNvSpPr>
            <a:spLocks noGrp="1"/>
          </p:cNvSpPr>
          <p:nvPr>
            <p:ph type="ftr" sz="quarter" idx="2"/>
          </p:nvPr>
        </p:nvSpPr>
        <p:spPr>
          <a:xfrm>
            <a:off x="0" y="8843328"/>
            <a:ext cx="3040799" cy="464183"/>
          </a:xfrm>
          <a:prstGeom prst="rect">
            <a:avLst/>
          </a:prstGeom>
        </p:spPr>
        <p:txBody>
          <a:bodyPr vert="horz" lIns="93290" tIns="46645" rIns="93290" bIns="46645" rtlCol="0" anchor="b"/>
          <a:lstStyle>
            <a:lvl1pPr algn="l" eaLnBrk="1" hangingPunct="1">
              <a:defRPr sz="11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980711" y="8843328"/>
            <a:ext cx="3040799" cy="464183"/>
          </a:xfrm>
          <a:prstGeom prst="rect">
            <a:avLst/>
          </a:prstGeom>
        </p:spPr>
        <p:txBody>
          <a:bodyPr vert="horz" wrap="square" lIns="93290" tIns="46645" rIns="93290" bIns="46645" numCol="1" anchor="b" anchorCtr="0" compatLnSpc="1">
            <a:prstTxWarp prst="textNoShape">
              <a:avLst/>
            </a:prstTxWarp>
          </a:bodyPr>
          <a:lstStyle>
            <a:lvl1pPr algn="r" eaLnBrk="1" hangingPunct="1">
              <a:defRPr sz="1100"/>
            </a:lvl1pPr>
          </a:lstStyle>
          <a:p>
            <a:pPr>
              <a:defRPr/>
            </a:pPr>
            <a:fld id="{EC6CB0B7-134F-497E-9155-5F00813CC552}" type="slidenum">
              <a:rPr lang="en-US" altLang="en-US"/>
              <a:pPr>
                <a:defRPr/>
              </a:pPr>
              <a:t>‹#›</a:t>
            </a:fld>
            <a:endParaRPr lang="en-US" altLang="en-US"/>
          </a:p>
        </p:txBody>
      </p:sp>
    </p:spTree>
    <p:extLst>
      <p:ext uri="{BB962C8B-B14F-4D97-AF65-F5344CB8AC3E}">
        <p14:creationId xmlns:p14="http://schemas.microsoft.com/office/powerpoint/2010/main" val="933428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799" cy="465773"/>
          </a:xfrm>
          <a:prstGeom prst="rect">
            <a:avLst/>
          </a:prstGeom>
        </p:spPr>
        <p:txBody>
          <a:bodyPr vert="horz" lIns="93290" tIns="46645" rIns="93290" bIns="46645" rtlCol="0"/>
          <a:lstStyle>
            <a:lvl1pPr algn="l" eaLnBrk="1" fontAlgn="auto" hangingPunct="1">
              <a:spcBef>
                <a:spcPts val="0"/>
              </a:spcBef>
              <a:spcAft>
                <a:spcPts val="0"/>
              </a:spcAft>
              <a:defRPr sz="1100">
                <a:latin typeface="+mn-lt"/>
                <a:cs typeface="+mn-cs"/>
              </a:defRPr>
            </a:lvl1pPr>
          </a:lstStyle>
          <a:p>
            <a:pPr>
              <a:defRPr/>
            </a:pPr>
            <a:endParaRPr lang="en-US"/>
          </a:p>
        </p:txBody>
      </p:sp>
      <p:sp>
        <p:nvSpPr>
          <p:cNvPr id="3" name="Date Placeholder 2"/>
          <p:cNvSpPr>
            <a:spLocks noGrp="1"/>
          </p:cNvSpPr>
          <p:nvPr>
            <p:ph type="dt" idx="1"/>
          </p:nvPr>
        </p:nvSpPr>
        <p:spPr>
          <a:xfrm>
            <a:off x="3980711" y="0"/>
            <a:ext cx="3040799" cy="465773"/>
          </a:xfrm>
          <a:prstGeom prst="rect">
            <a:avLst/>
          </a:prstGeom>
        </p:spPr>
        <p:txBody>
          <a:bodyPr vert="horz" lIns="93290" tIns="46645" rIns="93290" bIns="46645" rtlCol="0"/>
          <a:lstStyle>
            <a:lvl1pPr algn="r" eaLnBrk="1" fontAlgn="auto" hangingPunct="1">
              <a:spcBef>
                <a:spcPts val="0"/>
              </a:spcBef>
              <a:spcAft>
                <a:spcPts val="0"/>
              </a:spcAft>
              <a:defRPr sz="1100">
                <a:latin typeface="+mn-lt"/>
                <a:cs typeface="+mn-cs"/>
              </a:defRPr>
            </a:lvl1pPr>
          </a:lstStyle>
          <a:p>
            <a:pPr>
              <a:defRPr/>
            </a:pPr>
            <a:fld id="{08173EDD-C743-4717-A80D-B0B3EAC5B287}" type="datetimeFigureOut">
              <a:rPr lang="en-US"/>
              <a:pPr>
                <a:defRPr/>
              </a:pPr>
              <a:t>9/22/2023</a:t>
            </a:fld>
            <a:endParaRPr lang="en-US" dirty="0"/>
          </a:p>
        </p:txBody>
      </p:sp>
      <p:sp>
        <p:nvSpPr>
          <p:cNvPr id="4" name="Slide Image Placeholder 3"/>
          <p:cNvSpPr>
            <a:spLocks noGrp="1" noRot="1" noChangeAspect="1"/>
          </p:cNvSpPr>
          <p:nvPr>
            <p:ph type="sldImg" idx="2"/>
          </p:nvPr>
        </p:nvSpPr>
        <p:spPr>
          <a:xfrm>
            <a:off x="1184275" y="696913"/>
            <a:ext cx="4654550" cy="3490912"/>
          </a:xfrm>
          <a:prstGeom prst="rect">
            <a:avLst/>
          </a:prstGeom>
          <a:noFill/>
          <a:ln w="12700">
            <a:solidFill>
              <a:prstClr val="black"/>
            </a:solidFill>
          </a:ln>
        </p:spPr>
        <p:txBody>
          <a:bodyPr vert="horz" lIns="93290" tIns="46645" rIns="93290" bIns="46645" rtlCol="0" anchor="ctr"/>
          <a:lstStyle/>
          <a:p>
            <a:pPr lvl="0"/>
            <a:endParaRPr lang="en-US" noProof="0" dirty="0"/>
          </a:p>
        </p:txBody>
      </p:sp>
      <p:sp>
        <p:nvSpPr>
          <p:cNvPr id="5" name="Notes Placeholder 4"/>
          <p:cNvSpPr>
            <a:spLocks noGrp="1"/>
          </p:cNvSpPr>
          <p:nvPr>
            <p:ph type="body" sz="quarter" idx="3"/>
          </p:nvPr>
        </p:nvSpPr>
        <p:spPr>
          <a:xfrm>
            <a:off x="702947" y="4422459"/>
            <a:ext cx="5617208" cy="4188778"/>
          </a:xfrm>
          <a:prstGeom prst="rect">
            <a:avLst/>
          </a:prstGeom>
        </p:spPr>
        <p:txBody>
          <a:bodyPr vert="horz" lIns="93290" tIns="46645" rIns="93290" bIns="4664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3328"/>
            <a:ext cx="3040799" cy="464183"/>
          </a:xfrm>
          <a:prstGeom prst="rect">
            <a:avLst/>
          </a:prstGeom>
        </p:spPr>
        <p:txBody>
          <a:bodyPr vert="horz" lIns="93290" tIns="46645" rIns="93290" bIns="46645" rtlCol="0" anchor="b"/>
          <a:lstStyle>
            <a:lvl1pPr algn="l" eaLnBrk="1" fontAlgn="auto" hangingPunct="1">
              <a:spcBef>
                <a:spcPts val="0"/>
              </a:spcBef>
              <a:spcAft>
                <a:spcPts val="0"/>
              </a:spcAft>
              <a:defRPr sz="11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80711" y="8843328"/>
            <a:ext cx="3040799" cy="464183"/>
          </a:xfrm>
          <a:prstGeom prst="rect">
            <a:avLst/>
          </a:prstGeom>
        </p:spPr>
        <p:txBody>
          <a:bodyPr vert="horz" wrap="square" lIns="93290" tIns="46645" rIns="93290" bIns="46645" numCol="1" anchor="b" anchorCtr="0" compatLnSpc="1">
            <a:prstTxWarp prst="textNoShape">
              <a:avLst/>
            </a:prstTxWarp>
          </a:bodyPr>
          <a:lstStyle>
            <a:lvl1pPr algn="r" eaLnBrk="1" hangingPunct="1">
              <a:defRPr sz="1100">
                <a:latin typeface="Calibri" panose="020F0502020204030204" pitchFamily="34" charset="0"/>
              </a:defRPr>
            </a:lvl1pPr>
          </a:lstStyle>
          <a:p>
            <a:pPr>
              <a:defRPr/>
            </a:pPr>
            <a:fld id="{5AFCB36D-EFD3-4A1C-9199-3C421D2E60B2}" type="slidenum">
              <a:rPr lang="en-US" altLang="en-US"/>
              <a:pPr>
                <a:defRPr/>
              </a:pPr>
              <a:t>‹#›</a:t>
            </a:fld>
            <a:endParaRPr lang="en-US" altLang="en-US"/>
          </a:p>
        </p:txBody>
      </p:sp>
    </p:spTree>
    <p:extLst>
      <p:ext uri="{BB962C8B-B14F-4D97-AF65-F5344CB8AC3E}">
        <p14:creationId xmlns:p14="http://schemas.microsoft.com/office/powerpoint/2010/main" val="9535551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19524B9-AF81-444D-9482-731B4C63A037}" type="slidenum">
              <a:rPr lang="en-US" altLang="en-US" smtClean="0">
                <a:latin typeface="Calibri" panose="020F0502020204030204" pitchFamily="34" charset="0"/>
              </a:rPr>
              <a:pPr/>
              <a:t>1</a:t>
            </a:fld>
            <a:endParaRPr lang="en-US" altLang="en-US" dirty="0">
              <a:latin typeface="Calibri" panose="020F0502020204030204" pitchFamily="34" charset="0"/>
            </a:endParaRPr>
          </a:p>
        </p:txBody>
      </p:sp>
    </p:spTree>
    <p:extLst>
      <p:ext uri="{BB962C8B-B14F-4D97-AF65-F5344CB8AC3E}">
        <p14:creationId xmlns:p14="http://schemas.microsoft.com/office/powerpoint/2010/main" val="2777791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2</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37286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3</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3537142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z="1100" dirty="0"/>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cs typeface="Arial" pitchFamily="34" charset="0"/>
              </a:defRPr>
            </a:lvl1pPr>
            <a:lvl2pPr marL="760330" indent="-292435">
              <a:defRPr>
                <a:solidFill>
                  <a:schemeClr val="tx1"/>
                </a:solidFill>
                <a:latin typeface="Arial" pitchFamily="34" charset="0"/>
                <a:cs typeface="Arial" pitchFamily="34" charset="0"/>
              </a:defRPr>
            </a:lvl2pPr>
            <a:lvl3pPr marL="1169738" indent="-233947">
              <a:defRPr>
                <a:solidFill>
                  <a:schemeClr val="tx1"/>
                </a:solidFill>
                <a:latin typeface="Arial" pitchFamily="34" charset="0"/>
                <a:cs typeface="Arial" pitchFamily="34" charset="0"/>
              </a:defRPr>
            </a:lvl3pPr>
            <a:lvl4pPr marL="1637632" indent="-233947">
              <a:defRPr>
                <a:solidFill>
                  <a:schemeClr val="tx1"/>
                </a:solidFill>
                <a:latin typeface="Arial" pitchFamily="34" charset="0"/>
                <a:cs typeface="Arial" pitchFamily="34" charset="0"/>
              </a:defRPr>
            </a:lvl4pPr>
            <a:lvl5pPr marL="2105525" indent="-233947">
              <a:defRPr>
                <a:solidFill>
                  <a:schemeClr val="tx1"/>
                </a:solidFill>
                <a:latin typeface="Arial" pitchFamily="34" charset="0"/>
                <a:cs typeface="Arial" pitchFamily="34" charset="0"/>
              </a:defRPr>
            </a:lvl5pPr>
            <a:lvl6pPr marL="2573418" indent="-233947" fontAlgn="base">
              <a:spcBef>
                <a:spcPct val="0"/>
              </a:spcBef>
              <a:spcAft>
                <a:spcPct val="0"/>
              </a:spcAft>
              <a:defRPr>
                <a:solidFill>
                  <a:schemeClr val="tx1"/>
                </a:solidFill>
                <a:latin typeface="Arial" pitchFamily="34" charset="0"/>
                <a:cs typeface="Arial" pitchFamily="34" charset="0"/>
              </a:defRPr>
            </a:lvl6pPr>
            <a:lvl7pPr marL="3041316" indent="-233947" fontAlgn="base">
              <a:spcBef>
                <a:spcPct val="0"/>
              </a:spcBef>
              <a:spcAft>
                <a:spcPct val="0"/>
              </a:spcAft>
              <a:defRPr>
                <a:solidFill>
                  <a:schemeClr val="tx1"/>
                </a:solidFill>
                <a:latin typeface="Arial" pitchFamily="34" charset="0"/>
                <a:cs typeface="Arial" pitchFamily="34" charset="0"/>
              </a:defRPr>
            </a:lvl7pPr>
            <a:lvl8pPr marL="3509210" indent="-233947" fontAlgn="base">
              <a:spcBef>
                <a:spcPct val="0"/>
              </a:spcBef>
              <a:spcAft>
                <a:spcPct val="0"/>
              </a:spcAft>
              <a:defRPr>
                <a:solidFill>
                  <a:schemeClr val="tx1"/>
                </a:solidFill>
                <a:latin typeface="Arial" pitchFamily="34" charset="0"/>
                <a:cs typeface="Arial" pitchFamily="34" charset="0"/>
              </a:defRPr>
            </a:lvl8pPr>
            <a:lvl9pPr marL="3977104" indent="-233947" fontAlgn="base">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fld id="{FB6E5D13-F8FB-4C98-8481-1E1336F36010}" type="slidenum">
              <a:rPr lang="en-US" altLang="en-US">
                <a:solidFill>
                  <a:prstClr val="black"/>
                </a:solidFill>
                <a:latin typeface="Calibri" pitchFamily="34" charset="0"/>
              </a:rPr>
              <a:pPr fontAlgn="base">
                <a:spcBef>
                  <a:spcPct val="0"/>
                </a:spcBef>
                <a:spcAft>
                  <a:spcPct val="0"/>
                </a:spcAft>
              </a:pPr>
              <a:t>4</a:t>
            </a:fld>
            <a:endParaRPr lang="en-US" altLang="en-US" dirty="0">
              <a:solidFill>
                <a:prstClr val="black"/>
              </a:solidFill>
              <a:latin typeface="Calibri" pitchFamily="34" charset="0"/>
            </a:endParaRPr>
          </a:p>
        </p:txBody>
      </p:sp>
    </p:spTree>
    <p:extLst>
      <p:ext uri="{BB962C8B-B14F-4D97-AF65-F5344CB8AC3E}">
        <p14:creationId xmlns:p14="http://schemas.microsoft.com/office/powerpoint/2010/main" val="825611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5</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866897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6</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533761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7</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3298230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8767" indent="-287743">
              <a:defRPr>
                <a:solidFill>
                  <a:schemeClr val="tx1"/>
                </a:solidFill>
                <a:latin typeface="Arial" panose="020B0604020202020204" pitchFamily="34" charset="0"/>
                <a:cs typeface="Arial" panose="020B0604020202020204" pitchFamily="34" charset="0"/>
              </a:defRPr>
            </a:lvl2pPr>
            <a:lvl3pPr marL="1152560" indent="-230512">
              <a:defRPr>
                <a:solidFill>
                  <a:schemeClr val="tx1"/>
                </a:solidFill>
                <a:latin typeface="Arial" panose="020B0604020202020204" pitchFamily="34" charset="0"/>
                <a:cs typeface="Arial" panose="020B0604020202020204" pitchFamily="34" charset="0"/>
              </a:defRPr>
            </a:lvl3pPr>
            <a:lvl4pPr marL="1613584" indent="-230512">
              <a:defRPr>
                <a:solidFill>
                  <a:schemeClr val="tx1"/>
                </a:solidFill>
                <a:latin typeface="Arial" panose="020B0604020202020204" pitchFamily="34" charset="0"/>
                <a:cs typeface="Arial" panose="020B0604020202020204" pitchFamily="34" charset="0"/>
              </a:defRPr>
            </a:lvl4pPr>
            <a:lvl5pPr marL="2074608" indent="-230512">
              <a:defRPr>
                <a:solidFill>
                  <a:schemeClr val="tx1"/>
                </a:solidFill>
                <a:latin typeface="Arial" panose="020B0604020202020204" pitchFamily="34" charset="0"/>
                <a:cs typeface="Arial" panose="020B0604020202020204" pitchFamily="34" charset="0"/>
              </a:defRPr>
            </a:lvl5pPr>
            <a:lvl6pPr marL="2532453"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0297"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8141"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5985" indent="-23051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A5ACCB-DDF2-419E-BC85-1D2B38DE6E5F}" type="slidenum">
              <a:rPr lang="en-US" altLang="en-US" smtClean="0">
                <a:latin typeface="Calibri" panose="020F0502020204030204" pitchFamily="34" charset="0"/>
              </a:rPr>
              <a:pPr/>
              <a:t>8</a:t>
            </a:fld>
            <a:endParaRPr lang="en-US" altLang="en-US" dirty="0">
              <a:latin typeface="Calibri" panose="020F0502020204030204"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71169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D25C8304-E604-4032-BB99-856751EE3F2A}" type="datetime1">
              <a:rPr lang="en-US"/>
              <a:pPr>
                <a:defRPr/>
              </a:pPr>
              <a:t>9/22/2023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BY: FRANK P. SULLIVAN</a:t>
            </a:r>
          </a:p>
        </p:txBody>
      </p:sp>
      <p:sp>
        <p:nvSpPr>
          <p:cNvPr id="6" name="Slide Number Placeholder 5"/>
          <p:cNvSpPr>
            <a:spLocks noGrp="1"/>
          </p:cNvSpPr>
          <p:nvPr>
            <p:ph type="sldNum" sz="quarter" idx="12"/>
          </p:nvPr>
        </p:nvSpPr>
        <p:spPr/>
        <p:txBody>
          <a:bodyPr/>
          <a:lstStyle>
            <a:lvl1pPr>
              <a:defRPr/>
            </a:lvl1pPr>
          </a:lstStyle>
          <a:p>
            <a:pPr>
              <a:defRPr/>
            </a:pPr>
            <a:fld id="{86595E48-3FC4-4D24-B320-E2EBA6E2DD2F}" type="slidenum">
              <a:rPr lang="en-US" altLang="en-US"/>
              <a:pPr>
                <a:defRPr/>
              </a:pPr>
              <a:t>‹#›</a:t>
            </a:fld>
            <a:endParaRPr lang="en-US" altLang="en-US"/>
          </a:p>
        </p:txBody>
      </p:sp>
    </p:spTree>
    <p:extLst>
      <p:ext uri="{BB962C8B-B14F-4D97-AF65-F5344CB8AC3E}">
        <p14:creationId xmlns:p14="http://schemas.microsoft.com/office/powerpoint/2010/main" val="169820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5FC83-626D-47B0-80DC-13AB846EA3DD}" type="datetime1">
              <a:rPr lang="en-US"/>
              <a:pPr>
                <a:defRPr/>
              </a:pPr>
              <a:t>9/22/2023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BY: FRANK P. SULLIVAN</a:t>
            </a:r>
          </a:p>
        </p:txBody>
      </p:sp>
      <p:sp>
        <p:nvSpPr>
          <p:cNvPr id="6" name="Slide Number Placeholder 5"/>
          <p:cNvSpPr>
            <a:spLocks noGrp="1"/>
          </p:cNvSpPr>
          <p:nvPr>
            <p:ph type="sldNum" sz="quarter" idx="12"/>
          </p:nvPr>
        </p:nvSpPr>
        <p:spPr/>
        <p:txBody>
          <a:bodyPr/>
          <a:lstStyle>
            <a:lvl1pPr>
              <a:defRPr/>
            </a:lvl1pPr>
          </a:lstStyle>
          <a:p>
            <a:pPr>
              <a:defRPr/>
            </a:pPr>
            <a:fld id="{4E48CEF1-169F-4089-93A9-0E739C6C1B6A}" type="slidenum">
              <a:rPr lang="en-US" altLang="en-US"/>
              <a:pPr>
                <a:defRPr/>
              </a:pPr>
              <a:t>‹#›</a:t>
            </a:fld>
            <a:endParaRPr lang="en-US" altLang="en-US"/>
          </a:p>
        </p:txBody>
      </p:sp>
    </p:spTree>
    <p:extLst>
      <p:ext uri="{BB962C8B-B14F-4D97-AF65-F5344CB8AC3E}">
        <p14:creationId xmlns:p14="http://schemas.microsoft.com/office/powerpoint/2010/main" val="2414866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A700ED8-91EB-4151-8834-BDB5E5B56DDA}" type="datetime1">
              <a:rPr lang="en-US"/>
              <a:pPr>
                <a:defRPr/>
              </a:pPr>
              <a:t>9/22/2023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BY: FRANK P. SULLIVAN</a:t>
            </a:r>
          </a:p>
        </p:txBody>
      </p:sp>
      <p:sp>
        <p:nvSpPr>
          <p:cNvPr id="6" name="Slide Number Placeholder 5"/>
          <p:cNvSpPr>
            <a:spLocks noGrp="1"/>
          </p:cNvSpPr>
          <p:nvPr>
            <p:ph type="sldNum" sz="quarter" idx="12"/>
          </p:nvPr>
        </p:nvSpPr>
        <p:spPr/>
        <p:txBody>
          <a:bodyPr/>
          <a:lstStyle>
            <a:lvl1pPr>
              <a:defRPr/>
            </a:lvl1pPr>
          </a:lstStyle>
          <a:p>
            <a:pPr>
              <a:defRPr/>
            </a:pPr>
            <a:fld id="{F74F1DD4-1010-4232-97FB-29DDFC08FD65}" type="slidenum">
              <a:rPr lang="en-US" altLang="en-US"/>
              <a:pPr>
                <a:defRPr/>
              </a:pPr>
              <a:t>‹#›</a:t>
            </a:fld>
            <a:endParaRPr lang="en-US" altLang="en-US"/>
          </a:p>
        </p:txBody>
      </p:sp>
    </p:spTree>
    <p:extLst>
      <p:ext uri="{BB962C8B-B14F-4D97-AF65-F5344CB8AC3E}">
        <p14:creationId xmlns:p14="http://schemas.microsoft.com/office/powerpoint/2010/main" val="2324045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923F5EF-3BCD-4F9E-8EE8-4765644C072F}" type="datetime1">
              <a:rPr lang="en-US"/>
              <a:pPr>
                <a:defRPr/>
              </a:pPr>
              <a:t>9/22/2023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BY: FRANK P. SULLIVAN</a:t>
            </a:r>
          </a:p>
        </p:txBody>
      </p:sp>
      <p:sp>
        <p:nvSpPr>
          <p:cNvPr id="6" name="Slide Number Placeholder 5"/>
          <p:cNvSpPr>
            <a:spLocks noGrp="1"/>
          </p:cNvSpPr>
          <p:nvPr>
            <p:ph type="sldNum" sz="quarter" idx="12"/>
          </p:nvPr>
        </p:nvSpPr>
        <p:spPr/>
        <p:txBody>
          <a:bodyPr/>
          <a:lstStyle>
            <a:lvl1pPr>
              <a:defRPr/>
            </a:lvl1pPr>
          </a:lstStyle>
          <a:p>
            <a:pPr>
              <a:defRPr/>
            </a:pPr>
            <a:fld id="{A7D3F537-D92B-468F-8B33-E1385CC54685}" type="slidenum">
              <a:rPr lang="en-US" altLang="en-US"/>
              <a:pPr>
                <a:defRPr/>
              </a:pPr>
              <a:t>‹#›</a:t>
            </a:fld>
            <a:endParaRPr lang="en-US" altLang="en-US"/>
          </a:p>
        </p:txBody>
      </p:sp>
    </p:spTree>
    <p:extLst>
      <p:ext uri="{BB962C8B-B14F-4D97-AF65-F5344CB8AC3E}">
        <p14:creationId xmlns:p14="http://schemas.microsoft.com/office/powerpoint/2010/main" val="1056335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5417254-A8EE-457C-90BA-CAAEE3C2563C}" type="datetime1">
              <a:rPr lang="en-US"/>
              <a:pPr>
                <a:defRPr/>
              </a:pPr>
              <a:t>9/22/2023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BY: FRANK P. SULLIVAN</a:t>
            </a:r>
          </a:p>
        </p:txBody>
      </p:sp>
      <p:sp>
        <p:nvSpPr>
          <p:cNvPr id="6" name="Slide Number Placeholder 5"/>
          <p:cNvSpPr>
            <a:spLocks noGrp="1"/>
          </p:cNvSpPr>
          <p:nvPr>
            <p:ph type="sldNum" sz="quarter" idx="12"/>
          </p:nvPr>
        </p:nvSpPr>
        <p:spPr/>
        <p:txBody>
          <a:bodyPr/>
          <a:lstStyle>
            <a:lvl1pPr>
              <a:defRPr/>
            </a:lvl1pPr>
          </a:lstStyle>
          <a:p>
            <a:pPr>
              <a:defRPr/>
            </a:pPr>
            <a:fld id="{AF3EE5EF-0E70-45B4-967E-0D40A1587D0D}" type="slidenum">
              <a:rPr lang="en-US" altLang="en-US"/>
              <a:pPr>
                <a:defRPr/>
              </a:pPr>
              <a:t>‹#›</a:t>
            </a:fld>
            <a:endParaRPr lang="en-US" altLang="en-US"/>
          </a:p>
        </p:txBody>
      </p:sp>
    </p:spTree>
    <p:extLst>
      <p:ext uri="{BB962C8B-B14F-4D97-AF65-F5344CB8AC3E}">
        <p14:creationId xmlns:p14="http://schemas.microsoft.com/office/powerpoint/2010/main" val="204594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19CFB79-C31E-40EF-A74B-3D9DCD81E0EE}" type="datetime1">
              <a:rPr lang="en-US"/>
              <a:pPr>
                <a:defRPr/>
              </a:pPr>
              <a:t>9/22/2023</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BY: FRANK P. SULLIVAN</a:t>
            </a:r>
          </a:p>
        </p:txBody>
      </p:sp>
      <p:sp>
        <p:nvSpPr>
          <p:cNvPr id="7" name="Slide Number Placeholder 5"/>
          <p:cNvSpPr>
            <a:spLocks noGrp="1"/>
          </p:cNvSpPr>
          <p:nvPr>
            <p:ph type="sldNum" sz="quarter" idx="12"/>
          </p:nvPr>
        </p:nvSpPr>
        <p:spPr/>
        <p:txBody>
          <a:bodyPr/>
          <a:lstStyle>
            <a:lvl1pPr>
              <a:defRPr/>
            </a:lvl1pPr>
          </a:lstStyle>
          <a:p>
            <a:pPr>
              <a:defRPr/>
            </a:pPr>
            <a:fld id="{6490CB7E-F87F-49F9-B935-D5504E404172}" type="slidenum">
              <a:rPr lang="en-US" altLang="en-US"/>
              <a:pPr>
                <a:defRPr/>
              </a:pPr>
              <a:t>‹#›</a:t>
            </a:fld>
            <a:endParaRPr lang="en-US" altLang="en-US"/>
          </a:p>
        </p:txBody>
      </p:sp>
    </p:spTree>
    <p:extLst>
      <p:ext uri="{BB962C8B-B14F-4D97-AF65-F5344CB8AC3E}">
        <p14:creationId xmlns:p14="http://schemas.microsoft.com/office/powerpoint/2010/main" val="876682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7A55F86-D5BC-44F0-BAC2-4DB5476AD019}" type="datetime1">
              <a:rPr lang="en-US"/>
              <a:pPr>
                <a:defRPr/>
              </a:pPr>
              <a:t>9/22/2023</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BY: FRANK P. SULLIVAN</a:t>
            </a:r>
          </a:p>
        </p:txBody>
      </p:sp>
      <p:sp>
        <p:nvSpPr>
          <p:cNvPr id="9" name="Slide Number Placeholder 5"/>
          <p:cNvSpPr>
            <a:spLocks noGrp="1"/>
          </p:cNvSpPr>
          <p:nvPr>
            <p:ph type="sldNum" sz="quarter" idx="12"/>
          </p:nvPr>
        </p:nvSpPr>
        <p:spPr/>
        <p:txBody>
          <a:bodyPr/>
          <a:lstStyle>
            <a:lvl1pPr>
              <a:defRPr/>
            </a:lvl1pPr>
          </a:lstStyle>
          <a:p>
            <a:pPr>
              <a:defRPr/>
            </a:pPr>
            <a:fld id="{BB81887A-4CA5-4577-9AEB-0A4A1D7576E6}" type="slidenum">
              <a:rPr lang="en-US" altLang="en-US"/>
              <a:pPr>
                <a:defRPr/>
              </a:pPr>
              <a:t>‹#›</a:t>
            </a:fld>
            <a:endParaRPr lang="en-US" altLang="en-US"/>
          </a:p>
        </p:txBody>
      </p:sp>
    </p:spTree>
    <p:extLst>
      <p:ext uri="{BB962C8B-B14F-4D97-AF65-F5344CB8AC3E}">
        <p14:creationId xmlns:p14="http://schemas.microsoft.com/office/powerpoint/2010/main" val="1996794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5480F23-1093-4F67-A592-63DA9D47A4D1}" type="datetime1">
              <a:rPr lang="en-US"/>
              <a:pPr>
                <a:defRPr/>
              </a:pPr>
              <a:t>9/22/2023</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BY: FRANK P. SULLIVAN</a:t>
            </a:r>
          </a:p>
        </p:txBody>
      </p:sp>
      <p:sp>
        <p:nvSpPr>
          <p:cNvPr id="5" name="Slide Number Placeholder 5"/>
          <p:cNvSpPr>
            <a:spLocks noGrp="1"/>
          </p:cNvSpPr>
          <p:nvPr>
            <p:ph type="sldNum" sz="quarter" idx="12"/>
          </p:nvPr>
        </p:nvSpPr>
        <p:spPr/>
        <p:txBody>
          <a:bodyPr/>
          <a:lstStyle>
            <a:lvl1pPr>
              <a:defRPr/>
            </a:lvl1pPr>
          </a:lstStyle>
          <a:p>
            <a:pPr>
              <a:defRPr/>
            </a:pPr>
            <a:fld id="{3B06910C-3AD6-4400-85E4-27726E2418DE}" type="slidenum">
              <a:rPr lang="en-US" altLang="en-US"/>
              <a:pPr>
                <a:defRPr/>
              </a:pPr>
              <a:t>‹#›</a:t>
            </a:fld>
            <a:endParaRPr lang="en-US" altLang="en-US"/>
          </a:p>
        </p:txBody>
      </p:sp>
    </p:spTree>
    <p:extLst>
      <p:ext uri="{BB962C8B-B14F-4D97-AF65-F5344CB8AC3E}">
        <p14:creationId xmlns:p14="http://schemas.microsoft.com/office/powerpoint/2010/main" val="17930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4D30E5B-4FA3-474C-996E-B1BF953A1AD8}" type="datetime1">
              <a:rPr lang="en-US"/>
              <a:pPr>
                <a:defRPr/>
              </a:pPr>
              <a:t>9/22/2023</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BY: FRANK P. SULLIVAN</a:t>
            </a:r>
          </a:p>
        </p:txBody>
      </p:sp>
      <p:sp>
        <p:nvSpPr>
          <p:cNvPr id="4" name="Slide Number Placeholder 5"/>
          <p:cNvSpPr>
            <a:spLocks noGrp="1"/>
          </p:cNvSpPr>
          <p:nvPr>
            <p:ph type="sldNum" sz="quarter" idx="12"/>
          </p:nvPr>
        </p:nvSpPr>
        <p:spPr/>
        <p:txBody>
          <a:bodyPr/>
          <a:lstStyle>
            <a:lvl1pPr>
              <a:defRPr/>
            </a:lvl1pPr>
          </a:lstStyle>
          <a:p>
            <a:pPr>
              <a:defRPr/>
            </a:pPr>
            <a:fld id="{CE09AE64-5EFE-4491-AEB1-2D9F04848920}" type="slidenum">
              <a:rPr lang="en-US" altLang="en-US"/>
              <a:pPr>
                <a:defRPr/>
              </a:pPr>
              <a:t>‹#›</a:t>
            </a:fld>
            <a:endParaRPr lang="en-US" altLang="en-US"/>
          </a:p>
        </p:txBody>
      </p:sp>
    </p:spTree>
    <p:extLst>
      <p:ext uri="{BB962C8B-B14F-4D97-AF65-F5344CB8AC3E}">
        <p14:creationId xmlns:p14="http://schemas.microsoft.com/office/powerpoint/2010/main" val="275282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A866C44-5AB4-4902-B917-85040A2559B6}" type="datetime1">
              <a:rPr lang="en-US"/>
              <a:pPr>
                <a:defRPr/>
              </a:pPr>
              <a:t>9/22/2023</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BY: FRANK P. SULLIVAN</a:t>
            </a:r>
          </a:p>
        </p:txBody>
      </p:sp>
      <p:sp>
        <p:nvSpPr>
          <p:cNvPr id="7" name="Slide Number Placeholder 5"/>
          <p:cNvSpPr>
            <a:spLocks noGrp="1"/>
          </p:cNvSpPr>
          <p:nvPr>
            <p:ph type="sldNum" sz="quarter" idx="12"/>
          </p:nvPr>
        </p:nvSpPr>
        <p:spPr/>
        <p:txBody>
          <a:bodyPr/>
          <a:lstStyle>
            <a:lvl1pPr>
              <a:defRPr/>
            </a:lvl1pPr>
          </a:lstStyle>
          <a:p>
            <a:pPr>
              <a:defRPr/>
            </a:pPr>
            <a:fld id="{0DD6DD48-56B0-4C64-83A2-84B2F61F28A9}" type="slidenum">
              <a:rPr lang="en-US" altLang="en-US"/>
              <a:pPr>
                <a:defRPr/>
              </a:pPr>
              <a:t>‹#›</a:t>
            </a:fld>
            <a:endParaRPr lang="en-US" altLang="en-US"/>
          </a:p>
        </p:txBody>
      </p:sp>
    </p:spTree>
    <p:extLst>
      <p:ext uri="{BB962C8B-B14F-4D97-AF65-F5344CB8AC3E}">
        <p14:creationId xmlns:p14="http://schemas.microsoft.com/office/powerpoint/2010/main" val="378335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F70BFC3-D39A-40AB-8AFC-0FA3FD1097C0}" type="datetime1">
              <a:rPr lang="en-US"/>
              <a:pPr>
                <a:defRPr/>
              </a:pPr>
              <a:t>9/22/2023</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BY: FRANK P. SULLIVAN</a:t>
            </a:r>
          </a:p>
        </p:txBody>
      </p:sp>
      <p:sp>
        <p:nvSpPr>
          <p:cNvPr id="7" name="Slide Number Placeholder 5"/>
          <p:cNvSpPr>
            <a:spLocks noGrp="1"/>
          </p:cNvSpPr>
          <p:nvPr>
            <p:ph type="sldNum" sz="quarter" idx="12"/>
          </p:nvPr>
        </p:nvSpPr>
        <p:spPr/>
        <p:txBody>
          <a:bodyPr/>
          <a:lstStyle>
            <a:lvl1pPr>
              <a:defRPr/>
            </a:lvl1pPr>
          </a:lstStyle>
          <a:p>
            <a:pPr>
              <a:defRPr/>
            </a:pPr>
            <a:fld id="{107C5CA7-47A5-47FF-B864-084F57C3762A}" type="slidenum">
              <a:rPr lang="en-US" altLang="en-US"/>
              <a:pPr>
                <a:defRPr/>
              </a:pPr>
              <a:t>‹#›</a:t>
            </a:fld>
            <a:endParaRPr lang="en-US" altLang="en-US"/>
          </a:p>
        </p:txBody>
      </p:sp>
    </p:spTree>
    <p:extLst>
      <p:ext uri="{BB962C8B-B14F-4D97-AF65-F5344CB8AC3E}">
        <p14:creationId xmlns:p14="http://schemas.microsoft.com/office/powerpoint/2010/main" val="412515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D312F4F-9085-49E4-8BDE-3AE003CEBE27}" type="datetime1">
              <a:rPr lang="en-US"/>
              <a:pPr>
                <a:defRPr/>
              </a:pPr>
              <a:t>9/22/2023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cs typeface="+mn-cs"/>
              </a:defRPr>
            </a:lvl1pPr>
          </a:lstStyle>
          <a:p>
            <a:pPr>
              <a:defRPr/>
            </a:pPr>
            <a:r>
              <a:rPr lang="en-US"/>
              <a:t>BY: FRANK P. SULLIVAN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FFDE4E-4ABE-4DB3-8AE9-209A8E69FD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jpe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gwynneth.smith@clarkcountynv.gov" TargetMode="External"/><Relationship Id="rId5" Type="http://schemas.openxmlformats.org/officeDocument/2006/relationships/hyperlink" Target="http://www.lacsn.org/" TargetMode="External"/><Relationship Id="rId4" Type="http://schemas.openxmlformats.org/officeDocument/2006/relationships/hyperlink" Target="mailto:kabbott@lacsn.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7">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ubtitle 2"/>
          <p:cNvSpPr txBox="1">
            <a:spLocks noGrp="1"/>
          </p:cNvSpPr>
          <p:nvPr>
            <p:ph type="title" idx="4294967295"/>
          </p:nvPr>
        </p:nvSpPr>
        <p:spPr>
          <a:xfrm>
            <a:off x="25400" y="914400"/>
            <a:ext cx="9144000" cy="449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36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Children’s Behavioral Health: </a:t>
            </a:r>
            <a:b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b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 Child Welfare Perspective </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Behavioral Health Planning and Advisory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Council Presentation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October 11, 2023</a:t>
            </a: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4099" name="Slide Number Placeholder 4"/>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6563885F-84A2-4BC6-8FF3-E74771390563}" type="slidenum">
              <a:rPr lang="en-US" altLang="en-US" sz="1200">
                <a:solidFill>
                  <a:srgbClr val="898989"/>
                </a:solidFill>
              </a:rPr>
              <a:pPr algn="r" eaLnBrk="1" hangingPunct="1">
                <a:spcBef>
                  <a:spcPct val="0"/>
                </a:spcBef>
                <a:buFontTx/>
                <a:buNone/>
              </a:pPr>
              <a:t>1</a:t>
            </a:fld>
            <a:endParaRPr lang="en-US" altLang="en-US" sz="1200" dirty="0">
              <a:solidFill>
                <a:srgbClr val="898989"/>
              </a:solidFill>
            </a:endParaRPr>
          </a:p>
        </p:txBody>
      </p:sp>
      <p:sp>
        <p:nvSpPr>
          <p:cNvPr id="40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713F5B1-A836-45B2-929C-B807809A52E4}" type="slidenum">
              <a:rPr lang="en-US" altLang="en-US" sz="1200" smtClean="0">
                <a:solidFill>
                  <a:srgbClr val="898989"/>
                </a:solidFill>
              </a:rPr>
              <a:pPr>
                <a:spcBef>
                  <a:spcPct val="0"/>
                </a:spcBef>
                <a:buFontTx/>
                <a:buNone/>
              </a:pPr>
              <a:t>1</a:t>
            </a:fld>
            <a:endParaRPr lang="en-US" altLang="en-US" sz="1200" dirty="0">
              <a:solidFill>
                <a:srgbClr val="898989"/>
              </a:solidFill>
            </a:endParaRPr>
          </a:p>
        </p:txBody>
      </p:sp>
      <p:pic>
        <p:nvPicPr>
          <p:cNvPr id="4101" name="Picture 8">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0" y="152400"/>
            <a:ext cx="9164638" cy="1143000"/>
          </a:xfrm>
        </p:spPr>
        <p:txBody>
          <a:bodyPr/>
          <a:lstStyle/>
          <a:p>
            <a:r>
              <a:rPr lang="en-US" sz="3000" b="1" dirty="0"/>
              <a:t>Overview of Child Welfare </a:t>
            </a:r>
            <a:endParaRPr lang="en-US" altLang="en-US" sz="3000" dirty="0"/>
          </a:p>
        </p:txBody>
      </p:sp>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2</a:t>
            </a:fld>
            <a:endParaRPr lang="en-US" altLang="en-US" sz="1200" dirty="0">
              <a:solidFill>
                <a:srgbClr val="898989"/>
              </a:solidFill>
            </a:endParaRPr>
          </a:p>
        </p:txBody>
      </p:sp>
      <p:sp>
        <p:nvSpPr>
          <p:cNvPr id="6150" name="Content Placeholder 1" descr="Text about the presentation"/>
          <p:cNvSpPr>
            <a:spLocks noGrp="1"/>
          </p:cNvSpPr>
          <p:nvPr>
            <p:ph sz="half" idx="1"/>
          </p:nvPr>
        </p:nvSpPr>
        <p:spPr>
          <a:xfrm>
            <a:off x="228600" y="1601788"/>
            <a:ext cx="8229600" cy="4887912"/>
          </a:xfrm>
        </p:spPr>
        <p:txBody>
          <a:bodyPr/>
          <a:lstStyle/>
          <a:p>
            <a:pPr marL="0" indent="0">
              <a:buFont typeface="Arial" panose="020B0604020202020204" pitchFamily="34" charset="0"/>
              <a:buNone/>
              <a:defRPr/>
            </a:pPr>
            <a:endParaRPr lang="en-US" dirty="0"/>
          </a:p>
          <a:p>
            <a:pPr marL="0" indent="0">
              <a:buFont typeface="Arial" panose="020B0604020202020204" pitchFamily="34" charset="0"/>
              <a:buNone/>
              <a:defRPr/>
            </a:pPr>
            <a:endParaRPr lang="en-US" sz="2400" dirty="0"/>
          </a:p>
          <a:p>
            <a:pPr marL="0" indent="0">
              <a:buFont typeface="Arial" panose="020B0604020202020204" pitchFamily="34" charset="0"/>
              <a:buNone/>
              <a:defRPr/>
            </a:pPr>
            <a:endParaRPr lang="en-US" sz="2400" dirty="0"/>
          </a:p>
        </p:txBody>
      </p:sp>
      <p:sp>
        <p:nvSpPr>
          <p:cNvPr id="3" name="TextBox 2" descr="Text from the presentation"/>
          <p:cNvSpPr txBox="1"/>
          <p:nvPr/>
        </p:nvSpPr>
        <p:spPr>
          <a:xfrm flipH="1">
            <a:off x="228598" y="2883017"/>
            <a:ext cx="2819401" cy="338554"/>
          </a:xfrm>
          <a:prstGeom prst="rect">
            <a:avLst/>
          </a:prstGeom>
          <a:noFill/>
        </p:spPr>
        <p:txBody>
          <a:bodyPr wrap="square" rtlCol="0">
            <a:spAutoFit/>
          </a:bodyPr>
          <a:lstStyle/>
          <a:p>
            <a:endParaRPr lang="en-US" sz="1600" dirty="0"/>
          </a:p>
        </p:txBody>
      </p:sp>
      <p:sp>
        <p:nvSpPr>
          <p:cNvPr id="5" name="TextBox 4"/>
          <p:cNvSpPr txBox="1"/>
          <p:nvPr/>
        </p:nvSpPr>
        <p:spPr>
          <a:xfrm flipH="1">
            <a:off x="423862" y="937379"/>
            <a:ext cx="8305800" cy="5601533"/>
          </a:xfrm>
          <a:prstGeom prst="rect">
            <a:avLst/>
          </a:prstGeom>
          <a:noFill/>
        </p:spPr>
        <p:txBody>
          <a:bodyPr wrap="square" rtlCol="0">
            <a:spAutoFit/>
          </a:bodyPr>
          <a:lstStyle/>
          <a:p>
            <a:pPr algn="ctr"/>
            <a:r>
              <a:rPr lang="en-US" sz="2400" b="1" dirty="0"/>
              <a:t>The Framework</a:t>
            </a:r>
          </a:p>
          <a:p>
            <a:endParaRPr lang="en-US" sz="800" dirty="0"/>
          </a:p>
          <a:p>
            <a:pPr marL="171450" indent="-171450">
              <a:buFont typeface="Arial" panose="020B0604020202020204" pitchFamily="34" charset="0"/>
              <a:buChar char="•"/>
            </a:pPr>
            <a:r>
              <a:rPr lang="en-US" sz="1400" dirty="0"/>
              <a:t>Children and families come to the attention of the child welfare agency due to reports of abuse or neglect. Often these families face issues such as illness, alcohol or drug addiction, and/or homelessness, domestic violence, or other issues</a:t>
            </a:r>
          </a:p>
          <a:p>
            <a:endParaRPr lang="en-US" sz="1400" dirty="0"/>
          </a:p>
          <a:p>
            <a:pPr marL="171450" indent="-171450">
              <a:buFont typeface="Arial" panose="020B0604020202020204" pitchFamily="34" charset="0"/>
              <a:buChar char="•"/>
            </a:pPr>
            <a:r>
              <a:rPr lang="en-US" sz="1400" dirty="0"/>
              <a:t>Based on the information in the report, a child protective services investigation may be initiated. The outcome is either a substantiated or unsubstantiated report. </a:t>
            </a:r>
          </a:p>
          <a:p>
            <a:endParaRPr lang="en-US" sz="1400" dirty="0"/>
          </a:p>
          <a:p>
            <a:pPr marL="171450" indent="-171450">
              <a:buFont typeface="Arial" panose="020B0604020202020204" pitchFamily="34" charset="0"/>
              <a:buChar char="•"/>
            </a:pPr>
            <a:r>
              <a:rPr lang="en-US" sz="1400" dirty="0"/>
              <a:t>If the report is substantiated, the agency opens the case for services, which can be in or out of home</a:t>
            </a:r>
          </a:p>
          <a:p>
            <a:pPr marL="171450" indent="-171450">
              <a:buFont typeface="Arial" panose="020B0604020202020204" pitchFamily="34" charset="0"/>
              <a:buChar char="•"/>
            </a:pPr>
            <a:r>
              <a:rPr lang="en-US" sz="1400" dirty="0"/>
              <a:t>In home cases involve the agency working with the family to put a safety plan in place so that children can safely remain in the home while the parents work on the issues that brought them to the attention of the agency.</a:t>
            </a:r>
          </a:p>
          <a:p>
            <a:endParaRPr lang="en-US" sz="1400" dirty="0"/>
          </a:p>
          <a:p>
            <a:pPr marL="171450" indent="-171450">
              <a:buFont typeface="Arial" panose="020B0604020202020204" pitchFamily="34" charset="0"/>
              <a:buChar char="•"/>
            </a:pPr>
            <a:r>
              <a:rPr lang="en-US" sz="1400" dirty="0"/>
              <a:t>Out of home services involve children being placed in foster care, while the parents work on case plan to address the issues that make it unsafe for the child to remain at home.</a:t>
            </a:r>
          </a:p>
          <a:p>
            <a:endParaRPr lang="en-US" sz="1400" dirty="0"/>
          </a:p>
          <a:p>
            <a:pPr marL="171450" indent="-171450">
              <a:buFont typeface="Arial" panose="020B0604020202020204" pitchFamily="34" charset="0"/>
              <a:buChar char="•"/>
            </a:pPr>
            <a:r>
              <a:rPr lang="en-US" sz="1400" dirty="0"/>
              <a:t>Foster care placements may be relatives, or they may be people unrelated to the child or family.</a:t>
            </a:r>
          </a:p>
          <a:p>
            <a:endParaRPr lang="en-US" sz="1400" dirty="0"/>
          </a:p>
          <a:p>
            <a:pPr marL="171450" indent="-171450">
              <a:buFont typeface="Arial" panose="020B0604020202020204" pitchFamily="34" charset="0"/>
              <a:buChar char="•"/>
            </a:pPr>
            <a:r>
              <a:rPr lang="en-US" sz="1400" dirty="0"/>
              <a:t>Foster care is intended to be a short-term temporary situation until a permanent placement can be made:</a:t>
            </a:r>
          </a:p>
          <a:p>
            <a:pPr marL="628650" lvl="1" indent="-171450">
              <a:buFont typeface="Arial" panose="020B0604020202020204" pitchFamily="34" charset="0"/>
              <a:buChar char="•"/>
            </a:pPr>
            <a:r>
              <a:rPr lang="en-US" sz="1400" dirty="0"/>
              <a:t>Reunification with biological parent(s).</a:t>
            </a:r>
          </a:p>
          <a:p>
            <a:pPr marL="628650" lvl="1" indent="-171450">
              <a:buFont typeface="Arial" panose="020B0604020202020204" pitchFamily="34" charset="0"/>
              <a:buChar char="•"/>
            </a:pPr>
            <a:r>
              <a:rPr lang="en-US" sz="1400" dirty="0"/>
              <a:t>Adoption</a:t>
            </a:r>
          </a:p>
          <a:p>
            <a:pPr marL="628650" lvl="1" indent="-171450">
              <a:buFont typeface="Arial" panose="020B0604020202020204" pitchFamily="34" charset="0"/>
              <a:buChar char="•"/>
            </a:pPr>
            <a:r>
              <a:rPr lang="en-US" sz="1400" dirty="0"/>
              <a:t>Guardianship</a:t>
            </a:r>
          </a:p>
          <a:p>
            <a:pPr marL="628650" lvl="1" indent="-171450">
              <a:buFont typeface="Arial" panose="020B0604020202020204" pitchFamily="34" charset="0"/>
              <a:buChar char="•"/>
            </a:pPr>
            <a:r>
              <a:rPr lang="en-US" sz="1400" dirty="0">
                <a:solidFill>
                  <a:srgbClr val="FF0000"/>
                </a:solidFill>
              </a:rPr>
              <a:t>OPPLA (Other Planned Permanent Living Arrangement)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4" name="Rectangle 2"/>
          <p:cNvSpPr>
            <a:spLocks noGrp="1" noChangeArrowheads="1"/>
          </p:cNvSpPr>
          <p:nvPr>
            <p:ph type="title"/>
          </p:nvPr>
        </p:nvSpPr>
        <p:spPr>
          <a:xfrm>
            <a:off x="0" y="152400"/>
            <a:ext cx="9164638" cy="1143000"/>
          </a:xfrm>
        </p:spPr>
        <p:txBody>
          <a:bodyPr/>
          <a:lstStyle/>
          <a:p>
            <a:r>
              <a:rPr lang="en-US" sz="3000" b="1" dirty="0"/>
              <a:t>A Snapshot of Child Welfare &amp; Children’s Mental Health</a:t>
            </a:r>
            <a:endParaRPr lang="en-US" altLang="en-US" sz="3000" dirty="0"/>
          </a:p>
        </p:txBody>
      </p:sp>
      <p:sp>
        <p:nvSpPr>
          <p:cNvPr id="6150" name="Content Placeholder 1" descr="Text from presentation"/>
          <p:cNvSpPr>
            <a:spLocks noGrp="1"/>
          </p:cNvSpPr>
          <p:nvPr>
            <p:ph sz="half" idx="1"/>
          </p:nvPr>
        </p:nvSpPr>
        <p:spPr>
          <a:xfrm>
            <a:off x="228600" y="1601788"/>
            <a:ext cx="8229600" cy="4887912"/>
          </a:xfrm>
        </p:spPr>
        <p:txBody>
          <a:bodyPr/>
          <a:lstStyle/>
          <a:p>
            <a:pPr marL="0" indent="0">
              <a:buFont typeface="Arial" panose="020B0604020202020204" pitchFamily="34" charset="0"/>
              <a:buNone/>
              <a:defRPr/>
            </a:pPr>
            <a:endParaRPr lang="en-US" dirty="0"/>
          </a:p>
          <a:p>
            <a:pPr marL="0" indent="0">
              <a:buFont typeface="Arial" panose="020B0604020202020204" pitchFamily="34" charset="0"/>
              <a:buNone/>
              <a:defRPr/>
            </a:pPr>
            <a:endParaRPr lang="en-US" sz="2400" dirty="0"/>
          </a:p>
          <a:p>
            <a:pPr marL="0" indent="0">
              <a:buFont typeface="Arial" panose="020B0604020202020204" pitchFamily="34" charset="0"/>
              <a:buNone/>
              <a:defRPr/>
            </a:pPr>
            <a:endParaRPr lang="en-US" sz="2400" dirty="0"/>
          </a:p>
        </p:txBody>
      </p:sp>
      <p:sp>
        <p:nvSpPr>
          <p:cNvPr id="3" name="TextBox 2" descr="Text from presentation"/>
          <p:cNvSpPr txBox="1"/>
          <p:nvPr/>
        </p:nvSpPr>
        <p:spPr>
          <a:xfrm flipH="1">
            <a:off x="228598" y="2883017"/>
            <a:ext cx="2819401" cy="338554"/>
          </a:xfrm>
          <a:prstGeom prst="rect">
            <a:avLst/>
          </a:prstGeom>
          <a:noFill/>
        </p:spPr>
        <p:txBody>
          <a:bodyPr wrap="square" rtlCol="0">
            <a:spAutoFit/>
          </a:bodyPr>
          <a:lstStyle/>
          <a:p>
            <a:endParaRPr lang="en-US" sz="1600" dirty="0"/>
          </a:p>
        </p:txBody>
      </p:sp>
      <p:sp>
        <p:nvSpPr>
          <p:cNvPr id="2" name="TextBox 1"/>
          <p:cNvSpPr txBox="1"/>
          <p:nvPr/>
        </p:nvSpPr>
        <p:spPr>
          <a:xfrm>
            <a:off x="238917" y="1143000"/>
            <a:ext cx="4419602" cy="526297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t>Child Welfare</a:t>
            </a:r>
          </a:p>
          <a:p>
            <a:pPr algn="ctr"/>
            <a:r>
              <a:rPr lang="en-US" b="1" dirty="0"/>
              <a:t>May 31, 2023</a:t>
            </a:r>
          </a:p>
          <a:p>
            <a:pPr algn="ctr"/>
            <a:endParaRPr lang="en-US" sz="800" b="1" dirty="0"/>
          </a:p>
          <a:p>
            <a:r>
              <a:rPr lang="en-US" dirty="0"/>
              <a:t>Kids in Clark County DFS Custody: 3255</a:t>
            </a:r>
          </a:p>
          <a:p>
            <a:endParaRPr lang="en-US" sz="1000" dirty="0"/>
          </a:p>
          <a:p>
            <a:r>
              <a:rPr lang="en-US" dirty="0"/>
              <a:t>By Age:</a:t>
            </a:r>
          </a:p>
          <a:p>
            <a:pPr marL="285750" indent="-285750">
              <a:buFont typeface="Arial" panose="020B0604020202020204" pitchFamily="34" charset="0"/>
              <a:buChar char="•"/>
            </a:pPr>
            <a:r>
              <a:rPr lang="en-US" dirty="0"/>
              <a:t>5 &amp; Under: 1477</a:t>
            </a:r>
          </a:p>
          <a:p>
            <a:pPr marL="285750" indent="-285750">
              <a:buFont typeface="Arial" panose="020B0604020202020204" pitchFamily="34" charset="0"/>
              <a:buChar char="•"/>
            </a:pPr>
            <a:r>
              <a:rPr lang="en-US" dirty="0"/>
              <a:t>6-12: 	996</a:t>
            </a:r>
          </a:p>
          <a:p>
            <a:pPr marL="285750" indent="-285750">
              <a:buFont typeface="Arial" panose="020B0604020202020204" pitchFamily="34" charset="0"/>
              <a:buChar char="•"/>
            </a:pPr>
            <a:r>
              <a:rPr lang="en-US" dirty="0"/>
              <a:t>13-17: 550</a:t>
            </a:r>
          </a:p>
          <a:p>
            <a:pPr marL="285750" indent="-285750">
              <a:buFont typeface="Arial" panose="020B0604020202020204" pitchFamily="34" charset="0"/>
              <a:buChar char="•"/>
            </a:pPr>
            <a:r>
              <a:rPr lang="en-US" dirty="0"/>
              <a:t>18 &amp; Up: 232</a:t>
            </a:r>
          </a:p>
          <a:p>
            <a:endParaRPr lang="en-US" sz="1000" dirty="0"/>
          </a:p>
          <a:p>
            <a:r>
              <a:rPr lang="en-US" dirty="0">
                <a:solidFill>
                  <a:schemeClr val="tx1"/>
                </a:solidFill>
              </a:rPr>
              <a:t>By Placement:</a:t>
            </a:r>
          </a:p>
          <a:p>
            <a:pPr marL="285750" indent="-285750">
              <a:buFont typeface="Arial" panose="020B0604020202020204" pitchFamily="34" charset="0"/>
              <a:buChar char="•"/>
            </a:pPr>
            <a:r>
              <a:rPr lang="en-US" dirty="0"/>
              <a:t>Child Haven: 98 (3%)</a:t>
            </a:r>
          </a:p>
          <a:p>
            <a:pPr marL="285750" indent="-285750">
              <a:buFont typeface="Arial" panose="020B0604020202020204" pitchFamily="34" charset="0"/>
              <a:buChar char="•"/>
            </a:pPr>
            <a:r>
              <a:rPr lang="en-US" dirty="0"/>
              <a:t>Relative/FK: 1572 (48.3%)</a:t>
            </a:r>
          </a:p>
          <a:p>
            <a:pPr marL="285750" indent="-285750">
              <a:buFont typeface="Arial" panose="020B0604020202020204" pitchFamily="34" charset="0"/>
              <a:buChar char="•"/>
            </a:pPr>
            <a:r>
              <a:rPr lang="en-US" dirty="0">
                <a:solidFill>
                  <a:schemeClr val="tx1"/>
                </a:solidFill>
              </a:rPr>
              <a:t>DFS FC: 499 (14.3%)</a:t>
            </a:r>
          </a:p>
          <a:p>
            <a:pPr marL="285750" indent="-285750">
              <a:buFont typeface="Arial" panose="020B0604020202020204" pitchFamily="34" charset="0"/>
              <a:buChar char="•"/>
            </a:pPr>
            <a:r>
              <a:rPr lang="en-US" dirty="0"/>
              <a:t>Specialized FC: 362 (11.2%)</a:t>
            </a:r>
          </a:p>
          <a:p>
            <a:pPr marL="285750" indent="-285750">
              <a:buFont typeface="Arial" panose="020B0604020202020204" pitchFamily="34" charset="0"/>
              <a:buChar char="•"/>
            </a:pPr>
            <a:r>
              <a:rPr lang="en-US" dirty="0">
                <a:solidFill>
                  <a:schemeClr val="tx1"/>
                </a:solidFill>
              </a:rPr>
              <a:t>Parents: 276 (8.5%)</a:t>
            </a:r>
          </a:p>
          <a:p>
            <a:pPr marL="285750" indent="-285750">
              <a:buFont typeface="Arial" panose="020B0604020202020204" pitchFamily="34" charset="0"/>
              <a:buChar char="•"/>
            </a:pPr>
            <a:r>
              <a:rPr lang="en-US" dirty="0"/>
              <a:t>Hospital/RTC: 58 (1.2%)</a:t>
            </a:r>
          </a:p>
          <a:p>
            <a:pPr marL="285750" indent="-285750">
              <a:buFont typeface="Arial" panose="020B0604020202020204" pitchFamily="34" charset="0"/>
              <a:buChar char="•"/>
            </a:pPr>
            <a:r>
              <a:rPr lang="en-US" dirty="0"/>
              <a:t>Detention: 17 (0.5%)</a:t>
            </a:r>
          </a:p>
          <a:p>
            <a:pPr marL="285750" indent="-285750">
              <a:buFont typeface="Arial" panose="020B0604020202020204" pitchFamily="34" charset="0"/>
              <a:buChar char="•"/>
            </a:pPr>
            <a:r>
              <a:rPr lang="en-US" dirty="0"/>
              <a:t>Runaway: 29 (0.9%)</a:t>
            </a:r>
          </a:p>
        </p:txBody>
      </p:sp>
      <p:sp>
        <p:nvSpPr>
          <p:cNvPr id="4" name="TextBox 3"/>
          <p:cNvSpPr txBox="1"/>
          <p:nvPr/>
        </p:nvSpPr>
        <p:spPr>
          <a:xfrm>
            <a:off x="4772479" y="1143000"/>
            <a:ext cx="4278199" cy="32624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b="1" dirty="0"/>
              <a:t>Signficant Mental Health Needs</a:t>
            </a:r>
          </a:p>
          <a:p>
            <a:pPr algn="ctr"/>
            <a:r>
              <a:rPr lang="en-US" b="1" dirty="0"/>
              <a:t>July 1, 2022 to June 23, 2023</a:t>
            </a:r>
          </a:p>
          <a:p>
            <a:pPr algn="ctr"/>
            <a:endParaRPr lang="en-US" sz="800" b="1" dirty="0"/>
          </a:p>
          <a:p>
            <a:r>
              <a:rPr lang="en-US" dirty="0"/>
              <a:t>Cases where a parent(s) surrendered a child to system due to inability to meet the youth’s mental health needs:  62</a:t>
            </a:r>
          </a:p>
          <a:p>
            <a:endParaRPr lang="en-US" dirty="0"/>
          </a:p>
          <a:p>
            <a:r>
              <a:rPr lang="en-US" dirty="0"/>
              <a:t>Acute Hospital Admissions:  229</a:t>
            </a:r>
          </a:p>
          <a:p>
            <a:endParaRPr lang="en-US" dirty="0"/>
          </a:p>
          <a:p>
            <a:r>
              <a:rPr lang="en-US" dirty="0"/>
              <a:t>Unlocked PRTF Admissions: 16</a:t>
            </a:r>
          </a:p>
          <a:p>
            <a:endParaRPr lang="en-US" dirty="0"/>
          </a:p>
          <a:p>
            <a:r>
              <a:rPr lang="en-US" dirty="0"/>
              <a:t>RTC Admissions:  27</a:t>
            </a:r>
          </a:p>
        </p:txBody>
      </p:sp>
      <p:sp>
        <p:nvSpPr>
          <p:cNvPr id="6" name="TextBox 5"/>
          <p:cNvSpPr txBox="1"/>
          <p:nvPr/>
        </p:nvSpPr>
        <p:spPr>
          <a:xfrm flipH="1">
            <a:off x="4772479" y="4492724"/>
            <a:ext cx="4278199"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b="1" dirty="0">
                <a:solidFill>
                  <a:schemeClr val="tx1"/>
                </a:solidFill>
                <a:latin typeface="+mj-lt"/>
              </a:rPr>
              <a:t>Youth in Care Receiving </a:t>
            </a:r>
          </a:p>
          <a:p>
            <a:pPr algn="ctr"/>
            <a:r>
              <a:rPr lang="en-US" b="1" dirty="0">
                <a:solidFill>
                  <a:schemeClr val="tx1"/>
                </a:solidFill>
                <a:latin typeface="+mj-lt"/>
              </a:rPr>
              <a:t>Mental Health Services </a:t>
            </a:r>
          </a:p>
          <a:p>
            <a:pPr algn="ctr"/>
            <a:endParaRPr lang="en-US" sz="1000" b="1" dirty="0">
              <a:solidFill>
                <a:schemeClr val="tx1"/>
              </a:solidFill>
            </a:endParaRPr>
          </a:p>
          <a:p>
            <a:r>
              <a:rPr lang="en-US" dirty="0">
                <a:solidFill>
                  <a:schemeClr val="tx1"/>
                </a:solidFill>
                <a:latin typeface="+mj-lt"/>
              </a:rPr>
              <a:t>Therapy through 2 largest providers: 507</a:t>
            </a:r>
          </a:p>
          <a:p>
            <a:endParaRPr lang="en-US" sz="1000" dirty="0">
              <a:solidFill>
                <a:schemeClr val="tx1"/>
              </a:solidFill>
              <a:latin typeface="+mj-lt"/>
            </a:endParaRPr>
          </a:p>
          <a:p>
            <a:r>
              <a:rPr lang="en-US" dirty="0">
                <a:solidFill>
                  <a:schemeClr val="tx1"/>
                </a:solidFill>
                <a:latin typeface="+mj-lt"/>
              </a:rPr>
              <a:t>In a treatment home: 374</a:t>
            </a:r>
          </a:p>
          <a:p>
            <a:endParaRPr lang="en-US" sz="1000" dirty="0">
              <a:solidFill>
                <a:schemeClr val="tx1"/>
              </a:solidFill>
              <a:latin typeface="+mj-lt"/>
            </a:endParaRPr>
          </a:p>
          <a:p>
            <a:r>
              <a:rPr lang="en-US" dirty="0">
                <a:solidFill>
                  <a:schemeClr val="tx1"/>
                </a:solidFill>
                <a:latin typeface="+mj-lt"/>
              </a:rPr>
              <a:t>In RTC, PRTF, Acute Hospital:  24</a:t>
            </a:r>
          </a:p>
        </p:txBody>
      </p:sp>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3</a:t>
            </a:fld>
            <a:endParaRPr lang="en-US" altLang="en-US" sz="1200" dirty="0">
              <a:solidFill>
                <a:srgbClr val="898989"/>
              </a:solidFill>
            </a:endParaRPr>
          </a:p>
        </p:txBody>
      </p:sp>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0678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1">
            <a:extLst>
              <a:ext uri="{FF2B5EF4-FFF2-40B4-BE49-F238E27FC236}">
                <a16:creationId xmlns:a16="http://schemas.microsoft.com/office/drawing/2014/main" id="{4E329CF0-E5F9-427C-A5D1-B285D8BBEA85}"/>
              </a:ext>
            </a:extLst>
          </p:cNvPr>
          <p:cNvSpPr>
            <a:spLocks noGrp="1"/>
          </p:cNvSpPr>
          <p:nvPr>
            <p:ph type="title"/>
          </p:nvPr>
        </p:nvSpPr>
        <p:spPr>
          <a:xfrm>
            <a:off x="109987" y="863371"/>
            <a:ext cx="8947749" cy="409317"/>
          </a:xfrm>
          <a:solidFill>
            <a:srgbClr val="0C2340"/>
          </a:solidFill>
        </p:spPr>
        <p:txBody>
          <a:bodyPr>
            <a:normAutofit/>
          </a:bodyPr>
          <a:lstStyle/>
          <a:p>
            <a:pPr algn="ctr"/>
            <a:r>
              <a:rPr lang="en-US" sz="1350" dirty="0">
                <a:solidFill>
                  <a:schemeClr val="bg1"/>
                </a:solidFill>
                <a:latin typeface="+mn-lt"/>
              </a:rPr>
              <a:t>Children’s Mental and Behavioral Health Services Continuum</a:t>
            </a:r>
            <a:endParaRPr lang="en-US" sz="900" dirty="0">
              <a:solidFill>
                <a:schemeClr val="bg1"/>
              </a:solidFill>
              <a:latin typeface="+mn-lt"/>
            </a:endParaRPr>
          </a:p>
        </p:txBody>
      </p:sp>
      <p:sp>
        <p:nvSpPr>
          <p:cNvPr id="12" name="Rectangle 11">
            <a:extLst>
              <a:ext uri="{FF2B5EF4-FFF2-40B4-BE49-F238E27FC236}">
                <a16:creationId xmlns:a16="http://schemas.microsoft.com/office/drawing/2014/main" id="{73CE2ABB-ABBB-4986-9B63-6F084254697F}"/>
              </a:ext>
            </a:extLst>
          </p:cNvPr>
          <p:cNvSpPr/>
          <p:nvPr/>
        </p:nvSpPr>
        <p:spPr>
          <a:xfrm rot="10800000" flipV="1">
            <a:off x="8123083" y="948165"/>
            <a:ext cx="822653" cy="251670"/>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750" b="1" dirty="0"/>
              <a:t>PRIORITY</a:t>
            </a:r>
          </a:p>
        </p:txBody>
      </p:sp>
      <p:sp>
        <p:nvSpPr>
          <p:cNvPr id="6" name="Arrow: Chevron 5">
            <a:extLst>
              <a:ext uri="{FF2B5EF4-FFF2-40B4-BE49-F238E27FC236}">
                <a16:creationId xmlns:a16="http://schemas.microsoft.com/office/drawing/2014/main" id="{83201D56-6D29-6D1F-5FE1-8BBEF49A65D5}"/>
              </a:ext>
            </a:extLst>
          </p:cNvPr>
          <p:cNvSpPr/>
          <p:nvPr/>
        </p:nvSpPr>
        <p:spPr>
          <a:xfrm>
            <a:off x="368780" y="1343977"/>
            <a:ext cx="1371600" cy="455696"/>
          </a:xfrm>
          <a:prstGeom prst="chevron">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tx1"/>
                </a:solidFill>
              </a:rPr>
              <a:t>Prevention/Early Intervention</a:t>
            </a:r>
          </a:p>
        </p:txBody>
      </p:sp>
      <p:sp>
        <p:nvSpPr>
          <p:cNvPr id="8" name="Arrow: Chevron 7">
            <a:extLst>
              <a:ext uri="{FF2B5EF4-FFF2-40B4-BE49-F238E27FC236}">
                <a16:creationId xmlns:a16="http://schemas.microsoft.com/office/drawing/2014/main" id="{CF6C46C0-DF89-2B30-4311-34FBAF9C3C96}"/>
              </a:ext>
            </a:extLst>
          </p:cNvPr>
          <p:cNvSpPr/>
          <p:nvPr/>
        </p:nvSpPr>
        <p:spPr>
          <a:xfrm>
            <a:off x="1809851" y="1343977"/>
            <a:ext cx="1371600" cy="455696"/>
          </a:xfrm>
          <a:prstGeom prst="chevron">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tx1"/>
                </a:solidFill>
              </a:rPr>
              <a:t>Outpatient</a:t>
            </a:r>
          </a:p>
        </p:txBody>
      </p:sp>
      <p:sp>
        <p:nvSpPr>
          <p:cNvPr id="9" name="Arrow: Chevron 8">
            <a:extLst>
              <a:ext uri="{FF2B5EF4-FFF2-40B4-BE49-F238E27FC236}">
                <a16:creationId xmlns:a16="http://schemas.microsoft.com/office/drawing/2014/main" id="{34001264-F4E6-8740-1F0B-8E76E9C8348E}"/>
              </a:ext>
            </a:extLst>
          </p:cNvPr>
          <p:cNvSpPr/>
          <p:nvPr/>
        </p:nvSpPr>
        <p:spPr>
          <a:xfrm>
            <a:off x="3250923" y="1343977"/>
            <a:ext cx="1371600" cy="455696"/>
          </a:xfrm>
          <a:prstGeom prst="chevr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bg1"/>
                </a:solidFill>
              </a:rPr>
              <a:t>Intensive In-Home Services</a:t>
            </a:r>
          </a:p>
        </p:txBody>
      </p:sp>
      <p:sp>
        <p:nvSpPr>
          <p:cNvPr id="11" name="Arrow: Chevron 10">
            <a:extLst>
              <a:ext uri="{FF2B5EF4-FFF2-40B4-BE49-F238E27FC236}">
                <a16:creationId xmlns:a16="http://schemas.microsoft.com/office/drawing/2014/main" id="{4A577242-9899-27F6-679B-1CE24DC3C5EC}"/>
              </a:ext>
            </a:extLst>
          </p:cNvPr>
          <p:cNvSpPr/>
          <p:nvPr/>
        </p:nvSpPr>
        <p:spPr>
          <a:xfrm>
            <a:off x="4691995" y="1343977"/>
            <a:ext cx="1371600" cy="455696"/>
          </a:xfrm>
          <a:prstGeom prst="chevron">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tx1"/>
                </a:solidFill>
              </a:rPr>
              <a:t>IOP/PHP</a:t>
            </a:r>
          </a:p>
        </p:txBody>
      </p:sp>
      <p:sp>
        <p:nvSpPr>
          <p:cNvPr id="13" name="Arrow: Chevron 12">
            <a:extLst>
              <a:ext uri="{FF2B5EF4-FFF2-40B4-BE49-F238E27FC236}">
                <a16:creationId xmlns:a16="http://schemas.microsoft.com/office/drawing/2014/main" id="{73140FE5-6085-6DAC-9F76-737704E899FD}"/>
              </a:ext>
            </a:extLst>
          </p:cNvPr>
          <p:cNvSpPr/>
          <p:nvPr/>
        </p:nvSpPr>
        <p:spPr>
          <a:xfrm>
            <a:off x="6133067" y="1343977"/>
            <a:ext cx="1371600" cy="455696"/>
          </a:xfrm>
          <a:prstGeom prst="chevr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bg1"/>
                </a:solidFill>
              </a:rPr>
              <a:t>Community Based Residential</a:t>
            </a:r>
          </a:p>
        </p:txBody>
      </p:sp>
      <p:sp>
        <p:nvSpPr>
          <p:cNvPr id="14" name="Arrow: Chevron 13">
            <a:extLst>
              <a:ext uri="{FF2B5EF4-FFF2-40B4-BE49-F238E27FC236}">
                <a16:creationId xmlns:a16="http://schemas.microsoft.com/office/drawing/2014/main" id="{04CC0348-56C6-350B-51DA-4A2B859CBB23}"/>
              </a:ext>
            </a:extLst>
          </p:cNvPr>
          <p:cNvSpPr/>
          <p:nvPr/>
        </p:nvSpPr>
        <p:spPr>
          <a:xfrm>
            <a:off x="7574137" y="1343977"/>
            <a:ext cx="1371600" cy="455696"/>
          </a:xfrm>
          <a:prstGeom prst="chevron">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75" b="1" dirty="0">
                <a:solidFill>
                  <a:schemeClr val="tx1"/>
                </a:solidFill>
              </a:rPr>
              <a:t>Locked Residential Treatment</a:t>
            </a:r>
          </a:p>
        </p:txBody>
      </p:sp>
      <p:sp>
        <p:nvSpPr>
          <p:cNvPr id="10" name="TextBox 9"/>
          <p:cNvSpPr txBox="1"/>
          <p:nvPr/>
        </p:nvSpPr>
        <p:spPr>
          <a:xfrm>
            <a:off x="343199" y="1861818"/>
            <a:ext cx="1371600" cy="1172180"/>
          </a:xfrm>
          <a:prstGeom prst="rect">
            <a:avLst/>
          </a:prstGeom>
          <a:noFill/>
        </p:spPr>
        <p:txBody>
          <a:bodyPr wrap="square">
            <a:spAutoFit/>
          </a:bodyPr>
          <a:lstStyle/>
          <a:p>
            <a:pPr>
              <a:buClr>
                <a:srgbClr val="96A825">
                  <a:lumMod val="60000"/>
                  <a:lumOff val="40000"/>
                </a:srgbClr>
              </a:buClr>
              <a:buSzPct val="130000"/>
              <a:defRPr/>
            </a:pPr>
            <a:r>
              <a:rPr lang="en-US" sz="638" b="1" dirty="0"/>
              <a:t>Description</a:t>
            </a:r>
          </a:p>
          <a:p>
            <a:pPr>
              <a:buClr>
                <a:srgbClr val="96A825">
                  <a:lumMod val="60000"/>
                  <a:lumOff val="40000"/>
                </a:srgbClr>
              </a:buClr>
              <a:buSzPct val="130000"/>
              <a:defRPr/>
            </a:pPr>
            <a:r>
              <a:rPr lang="en-US" sz="638" dirty="0">
                <a:ea typeface="Calibri" panose="020F0502020204030204" pitchFamily="34" charset="0"/>
              </a:rPr>
              <a:t>Stopping mental health problems before they start, supporting children at higher risk, helping children with mental health problems stay well to avoid progressing through the continuum of need by ensuring prompt engagement, assessment and delivery of service.  </a:t>
            </a:r>
          </a:p>
        </p:txBody>
      </p:sp>
      <p:sp>
        <p:nvSpPr>
          <p:cNvPr id="101" name="TextBox 100">
            <a:extLst>
              <a:ext uri="{FF2B5EF4-FFF2-40B4-BE49-F238E27FC236}">
                <a16:creationId xmlns:a16="http://schemas.microsoft.com/office/drawing/2014/main" id="{B9ACBE84-51BE-4491-A5D9-F51E21FEEE84}"/>
              </a:ext>
            </a:extLst>
          </p:cNvPr>
          <p:cNvSpPr txBox="1"/>
          <p:nvPr/>
        </p:nvSpPr>
        <p:spPr>
          <a:xfrm>
            <a:off x="1789386" y="1847544"/>
            <a:ext cx="1371600" cy="386837"/>
          </a:xfrm>
          <a:prstGeom prst="rect">
            <a:avLst/>
          </a:prstGeom>
          <a:noFill/>
        </p:spPr>
        <p:txBody>
          <a:bodyPr wrap="square">
            <a:spAutoFit/>
          </a:bodyPr>
          <a:lstStyle/>
          <a:p>
            <a:pPr algn="l"/>
            <a:r>
              <a:rPr lang="en-US" sz="638" b="1" dirty="0"/>
              <a:t>Description</a:t>
            </a:r>
          </a:p>
          <a:p>
            <a:pPr algn="l"/>
            <a:r>
              <a:rPr lang="en-US" sz="638" dirty="0"/>
              <a:t>Regular therapy visits to a clinic or may be provided in the home.</a:t>
            </a:r>
          </a:p>
        </p:txBody>
      </p:sp>
      <p:sp>
        <p:nvSpPr>
          <p:cNvPr id="100" name="TextBox 99">
            <a:extLst>
              <a:ext uri="{FF2B5EF4-FFF2-40B4-BE49-F238E27FC236}">
                <a16:creationId xmlns:a16="http://schemas.microsoft.com/office/drawing/2014/main" id="{AF34B022-AC75-44D7-9A6C-49C7E0A197FC}"/>
              </a:ext>
            </a:extLst>
          </p:cNvPr>
          <p:cNvSpPr txBox="1"/>
          <p:nvPr/>
        </p:nvSpPr>
        <p:spPr>
          <a:xfrm>
            <a:off x="3235574" y="1847544"/>
            <a:ext cx="1371600" cy="1074012"/>
          </a:xfrm>
          <a:prstGeom prst="rect">
            <a:avLst/>
          </a:prstGeom>
          <a:noFill/>
        </p:spPr>
        <p:txBody>
          <a:bodyPr wrap="square">
            <a:spAutoFit/>
          </a:bodyPr>
          <a:lstStyle/>
          <a:p>
            <a:pPr algn="l"/>
            <a:r>
              <a:rPr lang="en-US" sz="638" b="1" dirty="0"/>
              <a:t>Description</a:t>
            </a:r>
          </a:p>
          <a:p>
            <a:pPr>
              <a:buClr>
                <a:srgbClr val="77933C"/>
              </a:buClr>
              <a:buSzPct val="130000"/>
              <a:defRPr/>
            </a:pPr>
            <a:r>
              <a:rPr lang="en-US" sz="638" dirty="0">
                <a:ea typeface="Calibri" panose="020F0502020204030204" pitchFamily="34" charset="0"/>
              </a:rPr>
              <a:t>A variety of services designed to wrap a family in support and help keep children in their homes.  Can include Emergency and Planned Respite, Peer Support, Intensive In-Home Services, Crisis Stabilization, and Care Coordination. </a:t>
            </a:r>
          </a:p>
          <a:p>
            <a:endParaRPr lang="en-US" sz="638" u="sng" dirty="0"/>
          </a:p>
        </p:txBody>
      </p:sp>
      <p:sp>
        <p:nvSpPr>
          <p:cNvPr id="102" name="TextBox 101">
            <a:extLst>
              <a:ext uri="{FF2B5EF4-FFF2-40B4-BE49-F238E27FC236}">
                <a16:creationId xmlns:a16="http://schemas.microsoft.com/office/drawing/2014/main" id="{12FBE336-1581-43CB-B445-8035657F4504}"/>
              </a:ext>
            </a:extLst>
          </p:cNvPr>
          <p:cNvSpPr txBox="1"/>
          <p:nvPr/>
        </p:nvSpPr>
        <p:spPr>
          <a:xfrm>
            <a:off x="4681761" y="1847544"/>
            <a:ext cx="1371600" cy="877676"/>
          </a:xfrm>
          <a:prstGeom prst="rect">
            <a:avLst/>
          </a:prstGeom>
          <a:noFill/>
        </p:spPr>
        <p:txBody>
          <a:bodyPr wrap="square">
            <a:spAutoFit/>
          </a:bodyPr>
          <a:lstStyle/>
          <a:p>
            <a:pPr algn="l"/>
            <a:r>
              <a:rPr lang="en-US" sz="638" b="1" dirty="0"/>
              <a:t>Description</a:t>
            </a:r>
          </a:p>
          <a:p>
            <a:pPr algn="l"/>
            <a:r>
              <a:rPr lang="en-US" sz="638" dirty="0"/>
              <a:t>Intensive Outpatient and Partial Hospitalization offer more structure/ support than outpatient.t IOP- 3-4 days/week</a:t>
            </a:r>
          </a:p>
          <a:p>
            <a:pPr algn="l"/>
            <a:r>
              <a:rPr lang="en-US" sz="638" dirty="0"/>
              <a:t>PHP- 6 or more hours/day, up to 7 days/week. </a:t>
            </a:r>
          </a:p>
          <a:p>
            <a:pPr>
              <a:buClr>
                <a:srgbClr val="77933C"/>
              </a:buClr>
              <a:buSzPct val="130000"/>
              <a:defRPr/>
            </a:pPr>
            <a:endParaRPr lang="en-US" sz="638" dirty="0"/>
          </a:p>
        </p:txBody>
      </p:sp>
      <p:sp>
        <p:nvSpPr>
          <p:cNvPr id="103" name="TextBox 102">
            <a:extLst>
              <a:ext uri="{FF2B5EF4-FFF2-40B4-BE49-F238E27FC236}">
                <a16:creationId xmlns:a16="http://schemas.microsoft.com/office/drawing/2014/main" id="{BEEDC7DC-A982-466A-B7EB-D9D3DBF4C050}"/>
              </a:ext>
            </a:extLst>
          </p:cNvPr>
          <p:cNvSpPr txBox="1"/>
          <p:nvPr/>
        </p:nvSpPr>
        <p:spPr>
          <a:xfrm>
            <a:off x="6127949" y="1847544"/>
            <a:ext cx="1371600" cy="1172180"/>
          </a:xfrm>
          <a:prstGeom prst="rect">
            <a:avLst/>
          </a:prstGeom>
          <a:noFill/>
        </p:spPr>
        <p:txBody>
          <a:bodyPr wrap="square">
            <a:spAutoFit/>
          </a:bodyPr>
          <a:lstStyle/>
          <a:p>
            <a:pPr>
              <a:buClr>
                <a:srgbClr val="77933C"/>
              </a:buClr>
              <a:buSzPct val="130000"/>
              <a:defRPr/>
            </a:pPr>
            <a:r>
              <a:rPr lang="en-US" sz="638" b="1" dirty="0">
                <a:solidFill>
                  <a:srgbClr val="202124"/>
                </a:solidFill>
              </a:rPr>
              <a:t>Description</a:t>
            </a:r>
          </a:p>
          <a:p>
            <a:pPr>
              <a:buClr>
                <a:srgbClr val="77933C"/>
              </a:buClr>
              <a:buSzPct val="130000"/>
              <a:defRPr/>
            </a:pPr>
            <a:r>
              <a:rPr lang="en-US" sz="638" dirty="0">
                <a:ea typeface="Calibri" panose="020F0502020204030204" pitchFamily="34" charset="0"/>
              </a:rPr>
              <a:t>Programs that provide a therapeutic environment in an unlocked residential community setting. </a:t>
            </a:r>
          </a:p>
          <a:p>
            <a:pPr>
              <a:buClr>
                <a:srgbClr val="77933C"/>
              </a:buClr>
              <a:buSzPct val="130000"/>
              <a:defRPr/>
            </a:pPr>
            <a:r>
              <a:rPr lang="en-US" sz="638" dirty="0">
                <a:ea typeface="Calibri" panose="020F0502020204030204" pitchFamily="34" charset="0"/>
              </a:rPr>
              <a:t>Ex: Qualified Residential Treatment Programs (QRTPs) and unlocked Psychiatric Residential Treatment Facilities (PRTFs). </a:t>
            </a:r>
          </a:p>
          <a:p>
            <a:pPr>
              <a:buClr>
                <a:srgbClr val="77933C"/>
              </a:buClr>
              <a:buSzPct val="130000"/>
              <a:defRPr/>
            </a:pPr>
            <a:endParaRPr lang="en-US" sz="638" dirty="0">
              <a:solidFill>
                <a:prstClr val="black">
                  <a:lumMod val="65000"/>
                  <a:lumOff val="35000"/>
                </a:prstClr>
              </a:solidFill>
            </a:endParaRPr>
          </a:p>
        </p:txBody>
      </p:sp>
      <p:sp>
        <p:nvSpPr>
          <p:cNvPr id="104" name="TextBox 103">
            <a:extLst>
              <a:ext uri="{FF2B5EF4-FFF2-40B4-BE49-F238E27FC236}">
                <a16:creationId xmlns:a16="http://schemas.microsoft.com/office/drawing/2014/main" id="{2E2480DD-7350-474E-A7FF-1BA4885BD562}"/>
              </a:ext>
            </a:extLst>
          </p:cNvPr>
          <p:cNvSpPr txBox="1"/>
          <p:nvPr/>
        </p:nvSpPr>
        <p:spPr>
          <a:xfrm>
            <a:off x="7574137" y="1847544"/>
            <a:ext cx="1371600" cy="877676"/>
          </a:xfrm>
          <a:prstGeom prst="rect">
            <a:avLst/>
          </a:prstGeom>
          <a:noFill/>
        </p:spPr>
        <p:txBody>
          <a:bodyPr wrap="square">
            <a:spAutoFit/>
          </a:bodyPr>
          <a:lstStyle/>
          <a:p>
            <a:pPr>
              <a:buClr>
                <a:srgbClr val="77933C"/>
              </a:buClr>
              <a:buSzPct val="130000"/>
              <a:defRPr/>
            </a:pPr>
            <a:r>
              <a:rPr lang="en-US" sz="638" b="1" dirty="0"/>
              <a:t>Description</a:t>
            </a:r>
          </a:p>
          <a:p>
            <a:pPr>
              <a:buClr>
                <a:srgbClr val="77933C"/>
              </a:buClr>
              <a:buSzPct val="130000"/>
              <a:defRPr/>
            </a:pPr>
            <a:r>
              <a:rPr lang="en-US" sz="638" dirty="0"/>
              <a:t>3 levels: Sub acute,</a:t>
            </a:r>
          </a:p>
          <a:p>
            <a:pPr>
              <a:buClr>
                <a:srgbClr val="77933C"/>
              </a:buClr>
              <a:buSzPct val="130000"/>
              <a:defRPr/>
            </a:pPr>
            <a:r>
              <a:rPr lang="en-US" sz="638" dirty="0"/>
              <a:t>Acute, PRTF-locked-</a:t>
            </a:r>
          </a:p>
          <a:p>
            <a:pPr>
              <a:buClr>
                <a:srgbClr val="77933C"/>
              </a:buClr>
              <a:buSzPct val="130000"/>
              <a:defRPr/>
            </a:pPr>
            <a:r>
              <a:rPr lang="en-US" sz="638" dirty="0"/>
              <a:t>hospitals provide mental health and  medical care to patients with variety of high acuity/chronic mental behavioral health. </a:t>
            </a:r>
          </a:p>
          <a:p>
            <a:pPr>
              <a:buClr>
                <a:srgbClr val="77933C"/>
              </a:buClr>
              <a:buSzPct val="130000"/>
              <a:defRPr/>
            </a:pPr>
            <a:endParaRPr lang="en-US" sz="638" b="1" dirty="0"/>
          </a:p>
        </p:txBody>
      </p:sp>
      <p:sp>
        <p:nvSpPr>
          <p:cNvPr id="15" name="TextBox 14">
            <a:extLst>
              <a:ext uri="{FF2B5EF4-FFF2-40B4-BE49-F238E27FC236}">
                <a16:creationId xmlns:a16="http://schemas.microsoft.com/office/drawing/2014/main" id="{CC5DA7AB-B2F4-464B-DFAD-432E9E831417}"/>
              </a:ext>
            </a:extLst>
          </p:cNvPr>
          <p:cNvSpPr txBox="1"/>
          <p:nvPr/>
        </p:nvSpPr>
        <p:spPr>
          <a:xfrm>
            <a:off x="343199" y="2966879"/>
            <a:ext cx="1371600" cy="1466684"/>
          </a:xfrm>
          <a:prstGeom prst="rect">
            <a:avLst/>
          </a:prstGeom>
          <a:noFill/>
        </p:spPr>
        <p:txBody>
          <a:bodyPr wrap="square">
            <a:spAutoFit/>
          </a:bodyPr>
          <a:lstStyle/>
          <a:p>
            <a:pPr>
              <a:buClr>
                <a:srgbClr val="96A825">
                  <a:lumMod val="60000"/>
                  <a:lumOff val="40000"/>
                </a:srgbClr>
              </a:buClr>
              <a:buSzPct val="130000"/>
              <a:defRPr/>
            </a:pPr>
            <a:r>
              <a:rPr lang="en-US" sz="638" b="1" dirty="0"/>
              <a:t>Considerations</a:t>
            </a:r>
            <a:endParaRPr lang="en-US" sz="638" b="1" dirty="0">
              <a:solidFill>
                <a:prstClr val="black">
                  <a:lumMod val="65000"/>
                  <a:lumOff val="35000"/>
                </a:prstClr>
              </a:solidFill>
            </a:endParaRPr>
          </a:p>
          <a:p>
            <a:pPr>
              <a:buClr>
                <a:srgbClr val="96A825">
                  <a:lumMod val="60000"/>
                  <a:lumOff val="40000"/>
                </a:srgbClr>
              </a:buClr>
              <a:buSzPct val="130000"/>
              <a:defRPr/>
            </a:pPr>
            <a:r>
              <a:rPr lang="en-US" sz="638" dirty="0"/>
              <a:t>Lack of  both funding mechanisms and clear definition of provider type, as well as high need for the pediatric population and neurodevelopmental (FASD)</a:t>
            </a:r>
          </a:p>
          <a:p>
            <a:pPr>
              <a:buClr>
                <a:srgbClr val="96A825">
                  <a:lumMod val="60000"/>
                  <a:lumOff val="40000"/>
                </a:srgbClr>
              </a:buClr>
              <a:buSzPct val="130000"/>
              <a:defRPr/>
            </a:pPr>
            <a:endParaRPr lang="en-US" sz="638" dirty="0">
              <a:solidFill>
                <a:prstClr val="black">
                  <a:lumMod val="65000"/>
                  <a:lumOff val="35000"/>
                </a:prstClr>
              </a:solidFill>
            </a:endParaRPr>
          </a:p>
          <a:p>
            <a:pPr>
              <a:buClr>
                <a:srgbClr val="77933C"/>
              </a:buClr>
              <a:buSzPct val="130000"/>
              <a:defRPr/>
            </a:pPr>
            <a:r>
              <a:rPr lang="en-US" sz="638" dirty="0"/>
              <a:t>Need mechanisms to better identify children who require assessment and intervention earlier. Focus on the 0-6 age range both in child welfare and community. </a:t>
            </a:r>
          </a:p>
          <a:p>
            <a:pPr marL="130969" indent="-130969">
              <a:buClr>
                <a:srgbClr val="96A825">
                  <a:lumMod val="60000"/>
                  <a:lumOff val="40000"/>
                </a:srgbClr>
              </a:buClr>
              <a:buSzPct val="130000"/>
              <a:buFont typeface="Arial" pitchFamily="34" charset="0"/>
              <a:buChar char="•"/>
              <a:defRPr/>
            </a:pPr>
            <a:endParaRPr lang="en-US" sz="638" dirty="0">
              <a:solidFill>
                <a:prstClr val="black">
                  <a:lumMod val="65000"/>
                  <a:lumOff val="35000"/>
                </a:prstClr>
              </a:solidFill>
            </a:endParaRPr>
          </a:p>
        </p:txBody>
      </p:sp>
      <p:sp>
        <p:nvSpPr>
          <p:cNvPr id="17" name="TextBox 16">
            <a:extLst>
              <a:ext uri="{FF2B5EF4-FFF2-40B4-BE49-F238E27FC236}">
                <a16:creationId xmlns:a16="http://schemas.microsoft.com/office/drawing/2014/main" id="{C18DA330-6FBF-1714-BB00-4C8DE6FD0DDD}"/>
              </a:ext>
            </a:extLst>
          </p:cNvPr>
          <p:cNvSpPr txBox="1"/>
          <p:nvPr/>
        </p:nvSpPr>
        <p:spPr>
          <a:xfrm>
            <a:off x="1789386" y="2952606"/>
            <a:ext cx="1371600" cy="2055691"/>
          </a:xfrm>
          <a:prstGeom prst="rect">
            <a:avLst/>
          </a:prstGeom>
          <a:noFill/>
        </p:spPr>
        <p:txBody>
          <a:bodyPr wrap="square">
            <a:spAutoFit/>
          </a:bodyPr>
          <a:lstStyle/>
          <a:p>
            <a:pPr>
              <a:buClr>
                <a:srgbClr val="77933C"/>
              </a:buClr>
              <a:buSzPct val="130000"/>
              <a:defRPr/>
            </a:pPr>
            <a:r>
              <a:rPr lang="en-US" sz="638" b="1" dirty="0"/>
              <a:t>Considerations</a:t>
            </a:r>
          </a:p>
          <a:p>
            <a:pPr>
              <a:buClr>
                <a:srgbClr val="77933C"/>
              </a:buClr>
              <a:buSzPct val="130000"/>
              <a:defRPr/>
            </a:pPr>
            <a:r>
              <a:rPr lang="en-US" sz="638" dirty="0"/>
              <a:t>Need to ensure referral for services as early as possible and payment structure is available. Coordination with other services is critical and not funded</a:t>
            </a:r>
          </a:p>
          <a:p>
            <a:pPr>
              <a:buClr>
                <a:srgbClr val="77933C"/>
              </a:buClr>
              <a:buSzPct val="130000"/>
              <a:defRPr/>
            </a:pPr>
            <a:endParaRPr lang="en-US" sz="638" b="1" dirty="0">
              <a:solidFill>
                <a:srgbClr val="C00000"/>
              </a:solidFill>
            </a:endParaRPr>
          </a:p>
          <a:p>
            <a:pPr>
              <a:buClr>
                <a:srgbClr val="77933C"/>
              </a:buClr>
              <a:buSzPct val="130000"/>
              <a:defRPr/>
            </a:pPr>
            <a:r>
              <a:rPr lang="en-US" sz="638" dirty="0"/>
              <a:t>Need increased capacity to deliver services in home</a:t>
            </a:r>
          </a:p>
          <a:p>
            <a:pPr>
              <a:buClr>
                <a:srgbClr val="77933C"/>
              </a:buClr>
              <a:buSzPct val="130000"/>
              <a:defRPr/>
            </a:pPr>
            <a:endParaRPr lang="en-US" sz="638" dirty="0"/>
          </a:p>
          <a:p>
            <a:pPr>
              <a:buClr>
                <a:srgbClr val="77933C"/>
              </a:buClr>
              <a:buSzPct val="130000"/>
              <a:defRPr/>
            </a:pPr>
            <a:r>
              <a:rPr lang="en-US" sz="638" dirty="0"/>
              <a:t>Need increased capacity/support for therapists that are culturally affirming to serve Nevada’s diverse population. </a:t>
            </a:r>
          </a:p>
          <a:p>
            <a:pPr>
              <a:buClr>
                <a:srgbClr val="77933C"/>
              </a:buClr>
              <a:buSzPct val="130000"/>
              <a:defRPr/>
            </a:pPr>
            <a:endParaRPr lang="en-US" sz="638" b="1" dirty="0"/>
          </a:p>
          <a:p>
            <a:pPr>
              <a:buClr>
                <a:srgbClr val="77933C"/>
              </a:buClr>
              <a:buSzPct val="130000"/>
              <a:defRPr/>
            </a:pPr>
            <a:r>
              <a:rPr lang="en-US" sz="638" dirty="0"/>
              <a:t>Funding to address prompt referral and care coordination.</a:t>
            </a:r>
          </a:p>
          <a:p>
            <a:pPr>
              <a:buClr>
                <a:srgbClr val="77933C"/>
              </a:buClr>
              <a:buSzPct val="130000"/>
              <a:defRPr/>
            </a:pPr>
            <a:endParaRPr lang="en-US" sz="638" dirty="0"/>
          </a:p>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p:txBody>
      </p:sp>
      <p:sp>
        <p:nvSpPr>
          <p:cNvPr id="16" name="TextBox 15">
            <a:extLst>
              <a:ext uri="{FF2B5EF4-FFF2-40B4-BE49-F238E27FC236}">
                <a16:creationId xmlns:a16="http://schemas.microsoft.com/office/drawing/2014/main" id="{6EDF4E2A-A835-4CEE-D0A9-EF0531F84296}"/>
              </a:ext>
            </a:extLst>
          </p:cNvPr>
          <p:cNvSpPr txBox="1"/>
          <p:nvPr/>
        </p:nvSpPr>
        <p:spPr>
          <a:xfrm>
            <a:off x="3235574" y="2952605"/>
            <a:ext cx="1371600" cy="1957524"/>
          </a:xfrm>
          <a:prstGeom prst="rect">
            <a:avLst/>
          </a:prstGeom>
          <a:noFill/>
        </p:spPr>
        <p:txBody>
          <a:bodyPr wrap="square">
            <a:spAutoFit/>
          </a:bodyPr>
          <a:lstStyle/>
          <a:p>
            <a:pPr>
              <a:buClr>
                <a:srgbClr val="77933C"/>
              </a:buClr>
              <a:buSzPct val="130000"/>
              <a:defRPr/>
            </a:pPr>
            <a:r>
              <a:rPr lang="en-US" sz="638" b="1" dirty="0"/>
              <a:t>Considerations</a:t>
            </a:r>
          </a:p>
          <a:p>
            <a:pPr>
              <a:buClr>
                <a:srgbClr val="77933C"/>
              </a:buClr>
              <a:buSzPct val="130000"/>
              <a:defRPr/>
            </a:pPr>
            <a:r>
              <a:rPr lang="en-US" sz="638" dirty="0"/>
              <a:t>Very limited in this area due to lack of sustainable funding and programming</a:t>
            </a:r>
          </a:p>
          <a:p>
            <a:pPr>
              <a:buClr>
                <a:srgbClr val="77933C"/>
              </a:buClr>
              <a:buSzPct val="130000"/>
              <a:defRPr/>
            </a:pPr>
            <a:endParaRPr lang="en-US" sz="638" b="1" dirty="0"/>
          </a:p>
          <a:p>
            <a:pPr>
              <a:buClr>
                <a:srgbClr val="77933C"/>
              </a:buClr>
              <a:buSzPct val="130000"/>
              <a:defRPr/>
            </a:pPr>
            <a:r>
              <a:rPr lang="en-US" sz="638" dirty="0"/>
              <a:t>Need clearer definitions, flexibility and ability to scale services up/down according to need particularly in higher acuity, complex cases</a:t>
            </a:r>
          </a:p>
          <a:p>
            <a:pPr>
              <a:buClr>
                <a:srgbClr val="77933C"/>
              </a:buClr>
              <a:buSzPct val="130000"/>
              <a:defRPr/>
            </a:pPr>
            <a:endParaRPr lang="en-US" sz="638" b="1" dirty="0"/>
          </a:p>
          <a:p>
            <a:r>
              <a:rPr lang="en-US" sz="638" dirty="0"/>
              <a:t>Care Management Entity program intended to assist in this area, and ideally will provide services, coordinate, assure prompt implementation, and </a:t>
            </a:r>
            <a:r>
              <a:rPr lang="en-US" sz="638" u="sng" dirty="0"/>
              <a:t>address provider capacity/gaps</a:t>
            </a:r>
          </a:p>
          <a:p>
            <a:endParaRPr lang="en-US" sz="638" u="sng" dirty="0"/>
          </a:p>
          <a:p>
            <a:endParaRPr lang="en-US" sz="638" u="sng" dirty="0"/>
          </a:p>
        </p:txBody>
      </p:sp>
      <p:sp>
        <p:nvSpPr>
          <p:cNvPr id="18" name="TextBox 17">
            <a:extLst>
              <a:ext uri="{FF2B5EF4-FFF2-40B4-BE49-F238E27FC236}">
                <a16:creationId xmlns:a16="http://schemas.microsoft.com/office/drawing/2014/main" id="{081875F3-4457-37A9-2EAA-95D3E3A391C6}"/>
              </a:ext>
            </a:extLst>
          </p:cNvPr>
          <p:cNvSpPr txBox="1"/>
          <p:nvPr/>
        </p:nvSpPr>
        <p:spPr>
          <a:xfrm>
            <a:off x="4681761" y="2952605"/>
            <a:ext cx="1371600" cy="1761188"/>
          </a:xfrm>
          <a:prstGeom prst="rect">
            <a:avLst/>
          </a:prstGeom>
          <a:noFill/>
        </p:spPr>
        <p:txBody>
          <a:bodyPr wrap="square">
            <a:spAutoFit/>
          </a:bodyPr>
          <a:lstStyle/>
          <a:p>
            <a:pPr>
              <a:buClr>
                <a:srgbClr val="77933C"/>
              </a:buClr>
              <a:buSzPct val="130000"/>
              <a:defRPr/>
            </a:pPr>
            <a:r>
              <a:rPr lang="en-US" sz="638" b="1" dirty="0"/>
              <a:t>Considerations</a:t>
            </a:r>
          </a:p>
          <a:p>
            <a:r>
              <a:rPr lang="en-US" sz="638" dirty="0">
                <a:ea typeface="Calibri" panose="020F0502020204030204" pitchFamily="34" charset="0"/>
              </a:rPr>
              <a:t>Need sustainable funding to support current programs and programs for certain populations (i.e., pediatric, co-occurring neuro-developmental, etc.)</a:t>
            </a:r>
          </a:p>
          <a:p>
            <a:endParaRPr lang="en-US" sz="638" dirty="0">
              <a:ea typeface="Calibri" panose="020F0502020204030204" pitchFamily="34" charset="0"/>
            </a:endParaRPr>
          </a:p>
          <a:p>
            <a:r>
              <a:rPr lang="en-US" sz="638" dirty="0">
                <a:ea typeface="Calibri" panose="020F0502020204030204" pitchFamily="34" charset="0"/>
              </a:rPr>
              <a:t>Waitlists and transportation barriers</a:t>
            </a:r>
          </a:p>
          <a:p>
            <a:endParaRPr lang="en-US" sz="638" dirty="0">
              <a:ea typeface="Calibri" panose="020F0502020204030204" pitchFamily="34" charset="0"/>
            </a:endParaRPr>
          </a:p>
          <a:p>
            <a:r>
              <a:rPr lang="en-US" sz="638" dirty="0">
                <a:ea typeface="Calibri" panose="020F0502020204030204" pitchFamily="34" charset="0"/>
              </a:rPr>
              <a:t>Ability/reimbursement to coordinate with outpatient providers and/or “overlapping” services (i.e., placement in HLOC home, etc.)</a:t>
            </a: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endParaRPr lang="en-US" sz="638" dirty="0"/>
          </a:p>
        </p:txBody>
      </p:sp>
      <p:sp>
        <p:nvSpPr>
          <p:cNvPr id="19" name="TextBox 18">
            <a:extLst>
              <a:ext uri="{FF2B5EF4-FFF2-40B4-BE49-F238E27FC236}">
                <a16:creationId xmlns:a16="http://schemas.microsoft.com/office/drawing/2014/main" id="{16487A1E-F4CD-8E42-505E-F235D1168C2E}"/>
              </a:ext>
            </a:extLst>
          </p:cNvPr>
          <p:cNvSpPr txBox="1"/>
          <p:nvPr/>
        </p:nvSpPr>
        <p:spPr>
          <a:xfrm>
            <a:off x="6127949" y="2952605"/>
            <a:ext cx="1371600" cy="1957524"/>
          </a:xfrm>
          <a:prstGeom prst="rect">
            <a:avLst/>
          </a:prstGeom>
          <a:noFill/>
        </p:spPr>
        <p:txBody>
          <a:bodyPr wrap="square">
            <a:spAutoFit/>
          </a:bodyPr>
          <a:lstStyle/>
          <a:p>
            <a:pPr>
              <a:buClr>
                <a:srgbClr val="77933C"/>
              </a:buClr>
              <a:buSzPct val="130000"/>
              <a:defRPr/>
            </a:pPr>
            <a:r>
              <a:rPr lang="en-US" sz="638" b="1" dirty="0">
                <a:solidFill>
                  <a:srgbClr val="202124"/>
                </a:solidFill>
              </a:rPr>
              <a:t>Considerations</a:t>
            </a:r>
          </a:p>
          <a:p>
            <a:pPr>
              <a:buClr>
                <a:srgbClr val="77933C"/>
              </a:buClr>
              <a:buSzPct val="130000"/>
              <a:defRPr/>
            </a:pPr>
            <a:r>
              <a:rPr lang="en-US" sz="638" dirty="0">
                <a:solidFill>
                  <a:srgbClr val="202124"/>
                </a:solidFill>
              </a:rPr>
              <a:t>No QRTP’s (yet) in Nevada and funding mechanism remains undefined.</a:t>
            </a:r>
          </a:p>
          <a:p>
            <a:pPr>
              <a:buClr>
                <a:srgbClr val="77933C"/>
              </a:buClr>
              <a:buSzPct val="130000"/>
              <a:defRPr/>
            </a:pPr>
            <a:endParaRPr lang="en-US" sz="638" dirty="0">
              <a:solidFill>
                <a:srgbClr val="202124"/>
              </a:solidFill>
            </a:endParaRPr>
          </a:p>
          <a:p>
            <a:pPr>
              <a:buClr>
                <a:srgbClr val="77933C"/>
              </a:buClr>
              <a:buSzPct val="130000"/>
              <a:defRPr/>
            </a:pPr>
            <a:r>
              <a:rPr lang="en-US" sz="638" dirty="0">
                <a:solidFill>
                  <a:srgbClr val="202124"/>
                </a:solidFill>
              </a:rPr>
              <a:t>Extremely limited unlocked PRTF capacity.</a:t>
            </a:r>
          </a:p>
          <a:p>
            <a:pPr>
              <a:buClr>
                <a:srgbClr val="77933C"/>
              </a:buClr>
              <a:buSzPct val="130000"/>
              <a:defRPr/>
            </a:pPr>
            <a:endParaRPr lang="en-US" sz="638" dirty="0">
              <a:solidFill>
                <a:srgbClr val="202124"/>
              </a:solidFill>
            </a:endParaRPr>
          </a:p>
          <a:p>
            <a:pPr>
              <a:buClr>
                <a:srgbClr val="77933C"/>
              </a:buClr>
              <a:buSzPct val="130000"/>
              <a:defRPr/>
            </a:pPr>
            <a:r>
              <a:rPr lang="en-US" sz="638" dirty="0">
                <a:solidFill>
                  <a:srgbClr val="202124"/>
                </a:solidFill>
              </a:rPr>
              <a:t>These are crucial step up/down services to keep children in least restrictive setting. </a:t>
            </a:r>
          </a:p>
          <a:p>
            <a:pPr>
              <a:buClr>
                <a:srgbClr val="77933C"/>
              </a:buClr>
              <a:buSzPct val="130000"/>
              <a:defRPr/>
            </a:pPr>
            <a:endParaRPr lang="en-US" sz="638" dirty="0">
              <a:solidFill>
                <a:srgbClr val="202124"/>
              </a:solidFill>
            </a:endParaRPr>
          </a:p>
          <a:p>
            <a:pPr>
              <a:buClr>
                <a:srgbClr val="77933C"/>
              </a:buClr>
              <a:buSzPct val="130000"/>
              <a:defRPr/>
            </a:pPr>
            <a:r>
              <a:rPr lang="en-US" sz="638" dirty="0">
                <a:solidFill>
                  <a:srgbClr val="202124"/>
                </a:solidFill>
              </a:rPr>
              <a:t>Availability of these services decreases out-of-state RTC placement and assures children who are placed out of state return more quickly and successfully.</a:t>
            </a:r>
          </a:p>
          <a:p>
            <a:pPr>
              <a:buClr>
                <a:srgbClr val="77933C"/>
              </a:buClr>
              <a:buSzPct val="130000"/>
              <a:defRPr/>
            </a:pPr>
            <a:endParaRPr lang="en-US" sz="638" dirty="0">
              <a:solidFill>
                <a:prstClr val="black">
                  <a:lumMod val="65000"/>
                  <a:lumOff val="35000"/>
                </a:prstClr>
              </a:solidFill>
            </a:endParaRPr>
          </a:p>
        </p:txBody>
      </p:sp>
      <p:sp>
        <p:nvSpPr>
          <p:cNvPr id="20" name="TextBox 19">
            <a:extLst>
              <a:ext uri="{FF2B5EF4-FFF2-40B4-BE49-F238E27FC236}">
                <a16:creationId xmlns:a16="http://schemas.microsoft.com/office/drawing/2014/main" id="{30625292-B764-D73F-6AC7-52985D8DD5D4}"/>
              </a:ext>
            </a:extLst>
          </p:cNvPr>
          <p:cNvSpPr txBox="1"/>
          <p:nvPr/>
        </p:nvSpPr>
        <p:spPr>
          <a:xfrm>
            <a:off x="7574137" y="2952606"/>
            <a:ext cx="1371600" cy="2350195"/>
          </a:xfrm>
          <a:prstGeom prst="rect">
            <a:avLst/>
          </a:prstGeom>
          <a:noFill/>
        </p:spPr>
        <p:txBody>
          <a:bodyPr wrap="square">
            <a:spAutoFit/>
          </a:bodyPr>
          <a:lstStyle/>
          <a:p>
            <a:pPr>
              <a:buClr>
                <a:srgbClr val="77933C"/>
              </a:buClr>
              <a:buSzPct val="130000"/>
              <a:defRPr/>
            </a:pPr>
            <a:r>
              <a:rPr lang="en-US" sz="638" b="1" dirty="0"/>
              <a:t>Considerations</a:t>
            </a:r>
            <a:endParaRPr lang="en-US" sz="638" dirty="0"/>
          </a:p>
          <a:p>
            <a:pPr>
              <a:buClr>
                <a:srgbClr val="77933C"/>
              </a:buClr>
              <a:buSzPct val="130000"/>
              <a:defRPr/>
            </a:pPr>
            <a:r>
              <a:rPr lang="en-US" sz="638" dirty="0"/>
              <a:t>“Subacute” not funded/doesn’t exist, need facilities who can appropriately manage aggressive behavior and program for IDD</a:t>
            </a:r>
          </a:p>
          <a:p>
            <a:pPr>
              <a:buClr>
                <a:srgbClr val="77933C"/>
              </a:buClr>
              <a:buSzPct val="130000"/>
              <a:defRPr/>
            </a:pPr>
            <a:endParaRPr lang="en-US" sz="638" b="1" dirty="0"/>
          </a:p>
          <a:p>
            <a:pPr>
              <a:buClr>
                <a:srgbClr val="77933C"/>
              </a:buClr>
              <a:buSzPct val="130000"/>
              <a:defRPr/>
            </a:pPr>
            <a:r>
              <a:rPr lang="en-US" sz="638" dirty="0"/>
              <a:t>Crucial gap for dual/delinquency involved youth and neurodevelopmental population.</a:t>
            </a:r>
          </a:p>
          <a:p>
            <a:pPr>
              <a:buClr>
                <a:srgbClr val="77933C"/>
              </a:buClr>
              <a:buSzPct val="130000"/>
              <a:defRPr/>
            </a:pPr>
            <a:endParaRPr lang="en-US" sz="638" dirty="0"/>
          </a:p>
          <a:p>
            <a:pPr>
              <a:buClr>
                <a:srgbClr val="77933C"/>
              </a:buClr>
              <a:buSzPct val="130000"/>
              <a:defRPr/>
            </a:pPr>
            <a:r>
              <a:rPr lang="en-US" sz="638" dirty="0"/>
              <a:t>Recent wins: Pediatric RTC DWTC; Desert Parkway SNU extended acute.</a:t>
            </a:r>
          </a:p>
          <a:p>
            <a:pPr>
              <a:buClr>
                <a:srgbClr val="77933C"/>
              </a:buClr>
              <a:buSzPct val="130000"/>
              <a:defRPr/>
            </a:pPr>
            <a:endParaRPr lang="en-US" sz="638" dirty="0"/>
          </a:p>
          <a:p>
            <a:pPr>
              <a:buClr>
                <a:srgbClr val="77933C"/>
              </a:buClr>
              <a:buSzPct val="130000"/>
              <a:defRPr/>
            </a:pPr>
            <a:r>
              <a:rPr lang="en-US" sz="638" dirty="0"/>
              <a:t>Need more in state options, especially for special populations – high needs youth, youth with aggression, youth with co-occurring neuro-developmental. </a:t>
            </a:r>
          </a:p>
          <a:p>
            <a:pPr>
              <a:buClr>
                <a:srgbClr val="77933C"/>
              </a:buClr>
              <a:buSzPct val="130000"/>
              <a:defRPr/>
            </a:pPr>
            <a:endParaRPr lang="en-US" sz="638" dirty="0"/>
          </a:p>
          <a:p>
            <a:pPr>
              <a:buClr>
                <a:srgbClr val="77933C"/>
              </a:buClr>
              <a:buSzPct val="130000"/>
              <a:defRPr/>
            </a:pPr>
            <a:endParaRPr lang="en-US" sz="638" b="1" dirty="0">
              <a:solidFill>
                <a:srgbClr val="FF0000"/>
              </a:solidFill>
            </a:endParaRPr>
          </a:p>
          <a:p>
            <a:pPr>
              <a:buClr>
                <a:srgbClr val="77933C"/>
              </a:buClr>
              <a:buSzPct val="130000"/>
              <a:defRPr/>
            </a:pPr>
            <a:endParaRPr lang="en-US" sz="638" b="1" dirty="0"/>
          </a:p>
        </p:txBody>
      </p:sp>
      <p:sp>
        <p:nvSpPr>
          <p:cNvPr id="21" name="TextBox 20">
            <a:extLst>
              <a:ext uri="{FF2B5EF4-FFF2-40B4-BE49-F238E27FC236}">
                <a16:creationId xmlns:a16="http://schemas.microsoft.com/office/drawing/2014/main" id="{903D65D6-7E06-1FCF-6C4B-FB2D2E24EFA5}"/>
              </a:ext>
            </a:extLst>
          </p:cNvPr>
          <p:cNvSpPr txBox="1"/>
          <p:nvPr/>
        </p:nvSpPr>
        <p:spPr>
          <a:xfrm>
            <a:off x="343199"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a:t>
            </a:r>
          </a:p>
          <a:p>
            <a:pPr>
              <a:buClr>
                <a:srgbClr val="96A825">
                  <a:lumMod val="60000"/>
                  <a:lumOff val="40000"/>
                </a:srgbClr>
              </a:buClr>
              <a:buSzPct val="130000"/>
              <a:defRPr/>
            </a:pPr>
            <a:r>
              <a:rPr lang="en-US" sz="638" dirty="0">
                <a:solidFill>
                  <a:prstClr val="black">
                    <a:lumMod val="65000"/>
                    <a:lumOff val="35000"/>
                  </a:prstClr>
                </a:solidFill>
              </a:rPr>
              <a:t>Capacity versus current/projected needs?</a:t>
            </a:r>
          </a:p>
        </p:txBody>
      </p:sp>
      <p:sp>
        <p:nvSpPr>
          <p:cNvPr id="23" name="TextBox 22">
            <a:extLst>
              <a:ext uri="{FF2B5EF4-FFF2-40B4-BE49-F238E27FC236}">
                <a16:creationId xmlns:a16="http://schemas.microsoft.com/office/drawing/2014/main" id="{D472013B-3E32-C36F-9402-C1C1978BA5E8}"/>
              </a:ext>
            </a:extLst>
          </p:cNvPr>
          <p:cNvSpPr txBox="1"/>
          <p:nvPr/>
        </p:nvSpPr>
        <p:spPr>
          <a:xfrm>
            <a:off x="1789386"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a:t>
            </a:r>
          </a:p>
          <a:p>
            <a:pPr>
              <a:buClr>
                <a:srgbClr val="77933C"/>
              </a:buClr>
              <a:buSzPct val="130000"/>
              <a:defRPr/>
            </a:pPr>
            <a:r>
              <a:rPr lang="en-US" sz="638" dirty="0">
                <a:solidFill>
                  <a:prstClr val="black">
                    <a:lumMod val="65000"/>
                    <a:lumOff val="35000"/>
                  </a:prstClr>
                </a:solidFill>
              </a:rPr>
              <a:t>Capacity versus current/projected needs?</a:t>
            </a:r>
            <a:r>
              <a:rPr lang="en-US" sz="638" dirty="0"/>
              <a:t> </a:t>
            </a:r>
            <a:endParaRPr lang="en-US" sz="638" b="1" dirty="0"/>
          </a:p>
        </p:txBody>
      </p:sp>
      <p:sp>
        <p:nvSpPr>
          <p:cNvPr id="22" name="TextBox 21">
            <a:extLst>
              <a:ext uri="{FF2B5EF4-FFF2-40B4-BE49-F238E27FC236}">
                <a16:creationId xmlns:a16="http://schemas.microsoft.com/office/drawing/2014/main" id="{2D581517-4A70-9EDB-D43B-9973E83C73DE}"/>
              </a:ext>
            </a:extLst>
          </p:cNvPr>
          <p:cNvSpPr txBox="1"/>
          <p:nvPr/>
        </p:nvSpPr>
        <p:spPr>
          <a:xfrm>
            <a:off x="3250923"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 </a:t>
            </a:r>
          </a:p>
          <a:p>
            <a:pPr>
              <a:buClr>
                <a:srgbClr val="96A825">
                  <a:lumMod val="60000"/>
                  <a:lumOff val="40000"/>
                </a:srgbClr>
              </a:buClr>
              <a:buSzPct val="130000"/>
              <a:defRPr/>
            </a:pPr>
            <a:r>
              <a:rPr lang="en-US" sz="638" dirty="0">
                <a:solidFill>
                  <a:prstClr val="black">
                    <a:lumMod val="65000"/>
                    <a:lumOff val="35000"/>
                  </a:prstClr>
                </a:solidFill>
              </a:rPr>
              <a:t>Capacity versus current/projected needs?</a:t>
            </a:r>
            <a:endParaRPr lang="en-US" sz="638" u="sng" dirty="0"/>
          </a:p>
        </p:txBody>
      </p:sp>
      <p:sp>
        <p:nvSpPr>
          <p:cNvPr id="24" name="TextBox 23">
            <a:extLst>
              <a:ext uri="{FF2B5EF4-FFF2-40B4-BE49-F238E27FC236}">
                <a16:creationId xmlns:a16="http://schemas.microsoft.com/office/drawing/2014/main" id="{E49F1074-24AC-CC9D-35EC-BC567BFF0B2E}"/>
              </a:ext>
            </a:extLst>
          </p:cNvPr>
          <p:cNvSpPr txBox="1"/>
          <p:nvPr/>
        </p:nvSpPr>
        <p:spPr>
          <a:xfrm>
            <a:off x="4681761"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a:t>
            </a:r>
          </a:p>
          <a:p>
            <a:pPr>
              <a:buClr>
                <a:srgbClr val="96A825">
                  <a:lumMod val="60000"/>
                  <a:lumOff val="40000"/>
                </a:srgbClr>
              </a:buClr>
              <a:buSzPct val="130000"/>
              <a:defRPr/>
            </a:pPr>
            <a:r>
              <a:rPr lang="en-US" sz="638" dirty="0">
                <a:solidFill>
                  <a:prstClr val="black">
                    <a:lumMod val="65000"/>
                    <a:lumOff val="35000"/>
                  </a:prstClr>
                </a:solidFill>
              </a:rPr>
              <a:t>Capacity versus current/projected needs?</a:t>
            </a:r>
            <a:endParaRPr lang="en-US" sz="638" dirty="0"/>
          </a:p>
        </p:txBody>
      </p:sp>
      <p:sp>
        <p:nvSpPr>
          <p:cNvPr id="25" name="TextBox 24">
            <a:extLst>
              <a:ext uri="{FF2B5EF4-FFF2-40B4-BE49-F238E27FC236}">
                <a16:creationId xmlns:a16="http://schemas.microsoft.com/office/drawing/2014/main" id="{0AB8CF3F-18A6-1A2E-04D9-B426DE9E4361}"/>
              </a:ext>
            </a:extLst>
          </p:cNvPr>
          <p:cNvSpPr txBox="1"/>
          <p:nvPr/>
        </p:nvSpPr>
        <p:spPr>
          <a:xfrm>
            <a:off x="6127949"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a:t>
            </a:r>
          </a:p>
          <a:p>
            <a:pPr>
              <a:buClr>
                <a:srgbClr val="96A825">
                  <a:lumMod val="60000"/>
                  <a:lumOff val="40000"/>
                </a:srgbClr>
              </a:buClr>
              <a:buSzPct val="130000"/>
              <a:defRPr/>
            </a:pPr>
            <a:r>
              <a:rPr lang="en-US" sz="638" dirty="0">
                <a:solidFill>
                  <a:prstClr val="black">
                    <a:lumMod val="65000"/>
                    <a:lumOff val="35000"/>
                  </a:prstClr>
                </a:solidFill>
              </a:rPr>
              <a:t>Capacity versus current/projected needs?</a:t>
            </a:r>
          </a:p>
        </p:txBody>
      </p:sp>
      <p:sp>
        <p:nvSpPr>
          <p:cNvPr id="26" name="TextBox 25">
            <a:extLst>
              <a:ext uri="{FF2B5EF4-FFF2-40B4-BE49-F238E27FC236}">
                <a16:creationId xmlns:a16="http://schemas.microsoft.com/office/drawing/2014/main" id="{BAA78C90-3474-8183-6AB7-251E90CE1D35}"/>
              </a:ext>
            </a:extLst>
          </p:cNvPr>
          <p:cNvSpPr txBox="1"/>
          <p:nvPr/>
        </p:nvSpPr>
        <p:spPr>
          <a:xfrm>
            <a:off x="7574137" y="4764512"/>
            <a:ext cx="1371600" cy="583173"/>
          </a:xfrm>
          <a:prstGeom prst="rect">
            <a:avLst/>
          </a:prstGeom>
          <a:noFill/>
        </p:spPr>
        <p:txBody>
          <a:bodyPr wrap="square">
            <a:spAutoFit/>
          </a:bodyPr>
          <a:lstStyle/>
          <a:p>
            <a:pPr>
              <a:buClr>
                <a:srgbClr val="77933C"/>
              </a:buClr>
              <a:buSzPct val="130000"/>
              <a:defRPr/>
            </a:pPr>
            <a:endParaRPr lang="en-US" sz="638" b="1" dirty="0">
              <a:solidFill>
                <a:srgbClr val="FF0000"/>
              </a:solidFill>
            </a:endParaRPr>
          </a:p>
          <a:p>
            <a:pPr>
              <a:buClr>
                <a:srgbClr val="77933C"/>
              </a:buClr>
              <a:buSzPct val="130000"/>
              <a:defRPr/>
            </a:pPr>
            <a:endParaRPr lang="en-US" sz="638" b="1" dirty="0">
              <a:solidFill>
                <a:srgbClr val="FF0000"/>
              </a:solidFill>
            </a:endParaRPr>
          </a:p>
          <a:p>
            <a:pPr>
              <a:buClr>
                <a:srgbClr val="77933C"/>
              </a:buClr>
              <a:buSzPct val="130000"/>
              <a:defRPr/>
            </a:pPr>
            <a:r>
              <a:rPr lang="en-US" sz="638" b="1" dirty="0">
                <a:solidFill>
                  <a:srgbClr val="FF0000"/>
                </a:solidFill>
              </a:rPr>
              <a:t>Data Focus </a:t>
            </a:r>
          </a:p>
          <a:p>
            <a:pPr>
              <a:buClr>
                <a:srgbClr val="96A825">
                  <a:lumMod val="60000"/>
                  <a:lumOff val="40000"/>
                </a:srgbClr>
              </a:buClr>
              <a:buSzPct val="130000"/>
              <a:defRPr/>
            </a:pPr>
            <a:r>
              <a:rPr lang="en-US" sz="638" dirty="0">
                <a:solidFill>
                  <a:prstClr val="black">
                    <a:lumMod val="65000"/>
                    <a:lumOff val="35000"/>
                  </a:prstClr>
                </a:solidFill>
              </a:rPr>
              <a:t>Capacity versus current/projected needs?</a:t>
            </a:r>
            <a:endParaRPr lang="en-US" sz="638" b="1" dirty="0"/>
          </a:p>
        </p:txBody>
      </p:sp>
      <p:sp>
        <p:nvSpPr>
          <p:cNvPr id="5" name="Arrow: Pentagon 4">
            <a:extLst>
              <a:ext uri="{FF2B5EF4-FFF2-40B4-BE49-F238E27FC236}">
                <a16:creationId xmlns:a16="http://schemas.microsoft.com/office/drawing/2014/main" id="{FFBA3AD8-CD7D-40D9-9D37-6A2903A9D917}"/>
              </a:ext>
            </a:extLst>
          </p:cNvPr>
          <p:cNvSpPr/>
          <p:nvPr/>
        </p:nvSpPr>
        <p:spPr>
          <a:xfrm>
            <a:off x="368779" y="5316442"/>
            <a:ext cx="8576957" cy="16384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38" dirty="0">
                <a:solidFill>
                  <a:srgbClr val="0070C0"/>
                </a:solidFill>
              </a:rPr>
              <a:t>Acute hospitalization services at any point in the continuum</a:t>
            </a:r>
          </a:p>
        </p:txBody>
      </p:sp>
      <p:sp>
        <p:nvSpPr>
          <p:cNvPr id="2" name="Arrow: Pentagon 1">
            <a:extLst>
              <a:ext uri="{FF2B5EF4-FFF2-40B4-BE49-F238E27FC236}">
                <a16:creationId xmlns:a16="http://schemas.microsoft.com/office/drawing/2014/main" id="{1ABA52B0-92C9-4B57-A4E8-B4A3683D1B45}"/>
              </a:ext>
            </a:extLst>
          </p:cNvPr>
          <p:cNvSpPr/>
          <p:nvPr/>
        </p:nvSpPr>
        <p:spPr>
          <a:xfrm>
            <a:off x="368779" y="5520735"/>
            <a:ext cx="8576957" cy="16189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38" dirty="0">
                <a:solidFill>
                  <a:srgbClr val="0070C0"/>
                </a:solidFill>
              </a:rPr>
              <a:t>Mobile crisis assessment and services at any point prior to residential</a:t>
            </a:r>
          </a:p>
        </p:txBody>
      </p:sp>
      <p:sp>
        <p:nvSpPr>
          <p:cNvPr id="3" name="Slide Number Placeholder 2"/>
          <p:cNvSpPr>
            <a:spLocks noGrp="1"/>
          </p:cNvSpPr>
          <p:nvPr>
            <p:ph type="sldNum" sz="quarter" idx="12"/>
          </p:nvPr>
        </p:nvSpPr>
        <p:spPr>
          <a:xfrm>
            <a:off x="6689115" y="5502170"/>
            <a:ext cx="993989" cy="273844"/>
          </a:xfrm>
        </p:spPr>
        <p:txBody>
          <a:bodyPr/>
          <a:lstStyle/>
          <a:p>
            <a:pPr>
              <a:defRPr/>
            </a:pPr>
            <a:fld id="{141896C9-5FA2-4FC4-A9E3-BD70C2D14331}" type="slidenum">
              <a:rPr lang="en-US" sz="638">
                <a:solidFill>
                  <a:prstClr val="black">
                    <a:tint val="75000"/>
                  </a:prstClr>
                </a:solidFill>
              </a:rPr>
              <a:pPr>
                <a:defRPr/>
              </a:pPr>
              <a:t>4</a:t>
            </a:fld>
            <a:endParaRPr lang="en-US" sz="638" dirty="0">
              <a:solidFill>
                <a:prstClr val="black">
                  <a:tint val="75000"/>
                </a:prstClr>
              </a:solidFill>
            </a:endParaRPr>
          </a:p>
        </p:txBody>
      </p:sp>
      <p:sp>
        <p:nvSpPr>
          <p:cNvPr id="4" name="Rectangle 3">
            <a:extLst>
              <a:ext uri="{FF2B5EF4-FFF2-40B4-BE49-F238E27FC236}">
                <a16:creationId xmlns:a16="http://schemas.microsoft.com/office/drawing/2014/main" id="{F41BD341-F118-7D34-CE93-5200B16C74A1}"/>
              </a:ext>
            </a:extLst>
          </p:cNvPr>
          <p:cNvSpPr/>
          <p:nvPr/>
        </p:nvSpPr>
        <p:spPr>
          <a:xfrm>
            <a:off x="368779" y="5759467"/>
            <a:ext cx="8576957" cy="13990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38" b="1" dirty="0">
                <a:solidFill>
                  <a:schemeClr val="tx1"/>
                </a:solidFill>
              </a:rPr>
              <a:t>NEURODEVELOPMENTAL CONTINUUM OF CARE?</a:t>
            </a:r>
            <a:endParaRPr lang="en-US" sz="638" b="1" dirty="0"/>
          </a:p>
        </p:txBody>
      </p:sp>
    </p:spTree>
    <p:extLst>
      <p:ext uri="{BB962C8B-B14F-4D97-AF65-F5344CB8AC3E}">
        <p14:creationId xmlns:p14="http://schemas.microsoft.com/office/powerpoint/2010/main" val="2854093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52400" y="76200"/>
            <a:ext cx="8839200" cy="838200"/>
          </a:xfrm>
        </p:spPr>
        <p:txBody>
          <a:bodyPr/>
          <a:lstStyle/>
          <a:p>
            <a:r>
              <a:rPr lang="en-US" sz="3600" b="1" dirty="0"/>
              <a:t>Gaps in Continuum of Care</a:t>
            </a:r>
            <a:br>
              <a:rPr lang="en-US" sz="3600" b="1" dirty="0"/>
            </a:br>
            <a:r>
              <a:rPr lang="en-US" sz="1200" b="1" dirty="0"/>
              <a:t>Data from Governmental and Private Facilities for Children, Inspections Report, December 2022 (Fiscal Year Ending June 30, 2022)</a:t>
            </a:r>
            <a:endParaRPr lang="en-US" altLang="en-US" sz="3600" dirty="0"/>
          </a:p>
        </p:txBody>
      </p:sp>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80962"/>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5</a:t>
            </a:fld>
            <a:endParaRPr lang="en-US" altLang="en-US" sz="1200" dirty="0">
              <a:solidFill>
                <a:srgbClr val="898989"/>
              </a:solidFill>
            </a:endParaRPr>
          </a:p>
        </p:txBody>
      </p:sp>
      <p:sp>
        <p:nvSpPr>
          <p:cNvPr id="6150" name="Content Placeholder 1"/>
          <p:cNvSpPr>
            <a:spLocks noGrp="1"/>
          </p:cNvSpPr>
          <p:nvPr>
            <p:ph sz="half" idx="1"/>
          </p:nvPr>
        </p:nvSpPr>
        <p:spPr>
          <a:xfrm>
            <a:off x="304800" y="955675"/>
            <a:ext cx="8839200" cy="5803900"/>
          </a:xfrm>
        </p:spPr>
        <p:txBody>
          <a:bodyPr/>
          <a:lstStyle/>
          <a:p>
            <a:pPr marL="0" indent="0">
              <a:buFont typeface="Arial" panose="020B0604020202020204" pitchFamily="34" charset="0"/>
              <a:buNone/>
              <a:defRPr/>
            </a:pPr>
            <a:r>
              <a:rPr lang="en-US" sz="2000" dirty="0"/>
              <a:t>Gaps exist at all levels of care:</a:t>
            </a:r>
          </a:p>
          <a:p>
            <a:pPr>
              <a:defRPr/>
            </a:pPr>
            <a:r>
              <a:rPr lang="en-US" sz="1600" u="sng" dirty="0"/>
              <a:t>Prevention/Early Intervention</a:t>
            </a:r>
            <a:r>
              <a:rPr lang="en-US" sz="1600" dirty="0"/>
              <a:t> -- Current gap, but RFP for Care Management Entity (CME) should help. Concerns re: funding sustainability.</a:t>
            </a:r>
          </a:p>
          <a:p>
            <a:pPr>
              <a:defRPr/>
            </a:pPr>
            <a:r>
              <a:rPr lang="en-US" sz="1600" u="sng" dirty="0"/>
              <a:t>Outpatient Services</a:t>
            </a:r>
            <a:r>
              <a:rPr lang="en-US" sz="1600" dirty="0"/>
              <a:t> -- Smallest gap. CME should assist with prompt referral &amp; care coordination.</a:t>
            </a:r>
          </a:p>
          <a:p>
            <a:pPr>
              <a:defRPr/>
            </a:pPr>
            <a:r>
              <a:rPr lang="en-US" sz="1600" b="1" u="sng" dirty="0">
                <a:solidFill>
                  <a:srgbClr val="FF0000"/>
                </a:solidFill>
              </a:rPr>
              <a:t>Intensive In-Home Services</a:t>
            </a:r>
            <a:r>
              <a:rPr lang="en-US" sz="1600" dirty="0">
                <a:solidFill>
                  <a:srgbClr val="FF0000"/>
                </a:solidFill>
              </a:rPr>
              <a:t> -- </a:t>
            </a:r>
            <a:r>
              <a:rPr lang="en-US" sz="1600" dirty="0"/>
              <a:t>Largely unmet need. CME to address, but concerns re: volume &amp; funding sustainability.</a:t>
            </a:r>
          </a:p>
          <a:p>
            <a:pPr>
              <a:defRPr/>
            </a:pPr>
            <a:r>
              <a:rPr lang="en-US" sz="1600" u="sng" dirty="0"/>
              <a:t>IOP/PHP</a:t>
            </a:r>
            <a:r>
              <a:rPr lang="en-US" sz="1600" dirty="0"/>
              <a:t> -- Programs being added, but volume, sufficiency of rate, and transport remain a concern.</a:t>
            </a:r>
          </a:p>
          <a:p>
            <a:pPr>
              <a:defRPr/>
            </a:pPr>
            <a:r>
              <a:rPr lang="en-US" sz="1600" b="1" u="sng" dirty="0">
                <a:solidFill>
                  <a:srgbClr val="FF0000"/>
                </a:solidFill>
              </a:rPr>
              <a:t>Community-Based Residential</a:t>
            </a:r>
            <a:r>
              <a:rPr lang="en-US" sz="1600" dirty="0"/>
              <a:t> -- Critical unmet need.  Lack of step-downs negates RTC progress.</a:t>
            </a:r>
          </a:p>
          <a:p>
            <a:pPr lvl="1">
              <a:buFont typeface="Courier New" panose="02070309020205020404" pitchFamily="49" charset="0"/>
              <a:buChar char="o"/>
              <a:defRPr/>
            </a:pPr>
            <a:r>
              <a:rPr lang="en-US" sz="1400" dirty="0"/>
              <a:t>No official QRTPs yet.</a:t>
            </a:r>
          </a:p>
          <a:p>
            <a:pPr lvl="1">
              <a:buFont typeface="Courier New" panose="02070309020205020404" pitchFamily="49" charset="0"/>
              <a:buChar char="o"/>
              <a:defRPr/>
            </a:pPr>
            <a:r>
              <a:rPr lang="en-US" sz="1400" dirty="0"/>
              <a:t>Limited PRTFs</a:t>
            </a:r>
          </a:p>
          <a:p>
            <a:pPr lvl="2">
              <a:buFont typeface="Courier New" panose="02070309020205020404" pitchFamily="49" charset="0"/>
              <a:buChar char="o"/>
              <a:defRPr/>
            </a:pPr>
            <a:r>
              <a:rPr lang="en-US" sz="1100" dirty="0"/>
              <a:t>Aurora Healing Center </a:t>
            </a:r>
            <a:r>
              <a:rPr lang="en-US" sz="1100" i="1" dirty="0"/>
              <a:t>(newly opened)</a:t>
            </a:r>
          </a:p>
          <a:p>
            <a:pPr lvl="2">
              <a:buFont typeface="Courier New" panose="02070309020205020404" pitchFamily="49" charset="0"/>
              <a:buChar char="o"/>
              <a:defRPr/>
            </a:pPr>
            <a:r>
              <a:rPr lang="en-US" sz="1100" dirty="0"/>
              <a:t>NGU  </a:t>
            </a:r>
            <a:r>
              <a:rPr lang="en-US" sz="1100" i="1" dirty="0"/>
              <a:t>(closed)</a:t>
            </a:r>
            <a:r>
              <a:rPr lang="en-US" sz="1100" dirty="0"/>
              <a:t> – Ages 8-17; Max Capacity 144; Ave. Pop. 87.</a:t>
            </a:r>
          </a:p>
          <a:p>
            <a:pPr lvl="2">
              <a:buFont typeface="Courier New" panose="02070309020205020404" pitchFamily="49" charset="0"/>
              <a:buChar char="o"/>
              <a:defRPr/>
            </a:pPr>
            <a:r>
              <a:rPr lang="en-US" sz="1100" dirty="0"/>
              <a:t>PRTF Enterprise </a:t>
            </a:r>
            <a:r>
              <a:rPr lang="en-US" sz="1100" i="1" dirty="0"/>
              <a:t>(currently combined w/North &amp; pending new management) – Ages 6-17; Max Capacity 18; Ave. Pop. 5</a:t>
            </a:r>
            <a:endParaRPr lang="en-US" sz="1100" dirty="0"/>
          </a:p>
          <a:p>
            <a:pPr lvl="2">
              <a:buFont typeface="Courier New" panose="02070309020205020404" pitchFamily="49" charset="0"/>
              <a:buChar char="o"/>
              <a:defRPr/>
            </a:pPr>
            <a:r>
              <a:rPr lang="en-US" sz="1100" dirty="0"/>
              <a:t>PRTF North – Ages 12-17; Max capacity 16; Ave. Pop. 8</a:t>
            </a:r>
          </a:p>
          <a:p>
            <a:pPr lvl="2">
              <a:buFont typeface="Courier New" panose="02070309020205020404" pitchFamily="49" charset="0"/>
              <a:buChar char="o"/>
              <a:defRPr/>
            </a:pPr>
            <a:r>
              <a:rPr lang="en-US" sz="1100" dirty="0">
                <a:solidFill>
                  <a:schemeClr val="accent1">
                    <a:lumMod val="75000"/>
                  </a:schemeClr>
                </a:solidFill>
              </a:rPr>
              <a:t>PRTF Oasis – </a:t>
            </a:r>
            <a:r>
              <a:rPr lang="en-US" sz="1100" i="1" dirty="0">
                <a:solidFill>
                  <a:schemeClr val="accent1">
                    <a:lumMod val="75000"/>
                  </a:schemeClr>
                </a:solidFill>
              </a:rPr>
              <a:t>(currently transitioning to new management) </a:t>
            </a:r>
            <a:r>
              <a:rPr lang="en-US" sz="1100" dirty="0">
                <a:solidFill>
                  <a:schemeClr val="accent1">
                    <a:lumMod val="75000"/>
                  </a:schemeClr>
                </a:solidFill>
              </a:rPr>
              <a:t>– Ages 6-17; Max Capacity 12; Ave. Pop. 5</a:t>
            </a:r>
          </a:p>
          <a:p>
            <a:pPr lvl="2">
              <a:buFont typeface="Courier New" panose="02070309020205020404" pitchFamily="49" charset="0"/>
              <a:buChar char="o"/>
              <a:defRPr/>
            </a:pPr>
            <a:r>
              <a:rPr lang="en-US" sz="1100" dirty="0"/>
              <a:t>Rite of passage/Sierra Sage – Age 14-17; Max Capacity 48; Ave Pop. 30</a:t>
            </a:r>
          </a:p>
          <a:p>
            <a:pPr>
              <a:defRPr/>
            </a:pPr>
            <a:r>
              <a:rPr lang="en-US" sz="1800" u="sng" dirty="0"/>
              <a:t>Locked RTC</a:t>
            </a:r>
            <a:r>
              <a:rPr lang="en-US" sz="1800" dirty="0"/>
              <a:t> -- </a:t>
            </a:r>
            <a:r>
              <a:rPr lang="en-US" sz="1600" dirty="0"/>
              <a:t>Partially met need. Lack of specialized programming remains a concern.</a:t>
            </a:r>
            <a:r>
              <a:rPr lang="en-US" sz="1600" u="sng" dirty="0"/>
              <a:t>      </a:t>
            </a:r>
          </a:p>
          <a:p>
            <a:pPr lvl="1">
              <a:buFont typeface="Courier New" panose="02070309020205020404" pitchFamily="49" charset="0"/>
              <a:buChar char="o"/>
              <a:defRPr/>
            </a:pPr>
            <a:r>
              <a:rPr lang="en-US" sz="1400" dirty="0"/>
              <a:t>In State:</a:t>
            </a:r>
          </a:p>
          <a:p>
            <a:pPr lvl="2">
              <a:buFont typeface="Courier New" panose="02070309020205020404" pitchFamily="49" charset="0"/>
              <a:buChar char="o"/>
              <a:defRPr/>
            </a:pPr>
            <a:r>
              <a:rPr lang="en-US" sz="1100" dirty="0"/>
              <a:t>Desert Willow Treatment Center </a:t>
            </a:r>
            <a:r>
              <a:rPr lang="en-US" sz="1100" i="1" dirty="0"/>
              <a:t>(acute hospitalization and RTC data not separated in report)</a:t>
            </a:r>
            <a:endParaRPr lang="en-US" sz="1100" dirty="0"/>
          </a:p>
          <a:p>
            <a:pPr lvl="2">
              <a:buFont typeface="Courier New" panose="02070309020205020404" pitchFamily="49" charset="0"/>
              <a:buChar char="o"/>
              <a:defRPr/>
            </a:pPr>
            <a:r>
              <a:rPr lang="en-US" sz="1100" dirty="0"/>
              <a:t>Desert Winds – Ages 12-17, Max capacity 48; Ave Pop 28</a:t>
            </a:r>
          </a:p>
          <a:p>
            <a:pPr lvl="2">
              <a:buFont typeface="Courier New" panose="02070309020205020404" pitchFamily="49" charset="0"/>
              <a:buChar char="o"/>
              <a:defRPr/>
            </a:pPr>
            <a:r>
              <a:rPr lang="en-US" sz="1100" dirty="0"/>
              <a:t>Reno Behavioral Health Hospital – Ages 12-17, Max Capacity 21; Ave. Pop. 15</a:t>
            </a:r>
          </a:p>
          <a:p>
            <a:pPr lvl="2">
              <a:buFont typeface="Courier New" panose="02070309020205020404" pitchFamily="49" charset="0"/>
              <a:buChar char="o"/>
              <a:defRPr/>
            </a:pPr>
            <a:r>
              <a:rPr lang="en-US" sz="1100" dirty="0"/>
              <a:t>Willow Springs </a:t>
            </a:r>
            <a:r>
              <a:rPr lang="en-US" sz="1100" i="1" dirty="0"/>
              <a:t>(acute hospitalization and RTC data not separated in report)</a:t>
            </a:r>
          </a:p>
          <a:p>
            <a:pPr lvl="1">
              <a:buFont typeface="Courier New" panose="02070309020205020404" pitchFamily="49" charset="0"/>
              <a:buChar char="o"/>
              <a:defRPr/>
            </a:pPr>
            <a:r>
              <a:rPr lang="en-US" sz="1400" dirty="0"/>
              <a:t>Out of State:  In March 2021, 305 kids in RTC, 130 (48%) out of State </a:t>
            </a:r>
            <a:r>
              <a:rPr lang="en-US" sz="1400" i="1" dirty="0"/>
              <a:t>(Per DOJ Report.)</a:t>
            </a:r>
          </a:p>
          <a:p>
            <a:pPr lvl="1">
              <a:buFont typeface="Courier New" panose="02070309020205020404" pitchFamily="49" charset="0"/>
              <a:buChar char="o"/>
              <a:defRPr/>
            </a:pPr>
            <a:endParaRPr lang="en-US" sz="1200" dirty="0"/>
          </a:p>
        </p:txBody>
      </p:sp>
    </p:spTree>
    <p:extLst>
      <p:ext uri="{BB962C8B-B14F-4D97-AF65-F5344CB8AC3E}">
        <p14:creationId xmlns:p14="http://schemas.microsoft.com/office/powerpoint/2010/main" val="104407610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52400" y="418307"/>
            <a:ext cx="8839200" cy="648493"/>
          </a:xfrm>
        </p:spPr>
        <p:txBody>
          <a:bodyPr/>
          <a:lstStyle/>
          <a:p>
            <a:r>
              <a:rPr lang="en-US" sz="3600" b="1" dirty="0"/>
              <a:t>Consequences of Gaps in Continuum of Care</a:t>
            </a:r>
            <a:endParaRPr lang="en-US" altLang="en-US" sz="3600" dirty="0"/>
          </a:p>
        </p:txBody>
      </p:sp>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6</a:t>
            </a:fld>
            <a:endParaRPr lang="en-US" altLang="en-US" sz="1200" dirty="0">
              <a:solidFill>
                <a:srgbClr val="898989"/>
              </a:solidFill>
            </a:endParaRPr>
          </a:p>
        </p:txBody>
      </p:sp>
      <p:sp>
        <p:nvSpPr>
          <p:cNvPr id="6150" name="Content Placeholder 1"/>
          <p:cNvSpPr>
            <a:spLocks noGrp="1"/>
          </p:cNvSpPr>
          <p:nvPr>
            <p:ph sz="half" idx="1"/>
          </p:nvPr>
        </p:nvSpPr>
        <p:spPr>
          <a:xfrm>
            <a:off x="304800" y="1261268"/>
            <a:ext cx="8610600" cy="5228431"/>
          </a:xfrm>
        </p:spPr>
        <p:txBody>
          <a:bodyPr/>
          <a:lstStyle/>
          <a:p>
            <a:r>
              <a:rPr lang="en-US" sz="1600" b="1" dirty="0"/>
              <a:t>Increase in the number of youth and length of stays in Child Haven</a:t>
            </a:r>
          </a:p>
          <a:p>
            <a:pPr lvl="1"/>
            <a:r>
              <a:rPr lang="en-US" sz="1400" dirty="0"/>
              <a:t>Of the 98 kids on average placed at Child Haven during May 2023, approximately 37 needed a specialized foster home or higher level of care due to behavioral health needs.</a:t>
            </a:r>
          </a:p>
          <a:p>
            <a:pPr lvl="1"/>
            <a:r>
              <a:rPr lang="en-US" sz="1400" dirty="0"/>
              <a:t>In SFY 2021, 18% of youth with a mental health diagnosis remained at Child Haven between 15 and 30 days, where as only 8% of youth without such a diagnosis stayed that long.</a:t>
            </a:r>
          </a:p>
          <a:p>
            <a:pPr lvl="1"/>
            <a:r>
              <a:rPr lang="en-US" sz="1400" dirty="0"/>
              <a:t>Additionally 58% of the children placed at Child Haven who have a mental health diagnosis disrupted from other placements, returning to Child Haven as a last resort more than once.</a:t>
            </a:r>
          </a:p>
          <a:p>
            <a:pPr lvl="1"/>
            <a:r>
              <a:rPr lang="en-US" sz="1400" dirty="0"/>
              <a:t>In SFY 2021 for youth at Child Haven for more than 30 days with the Top 4 Common Mental Health Diagnoses, the reason for discharge for 22% was running away.</a:t>
            </a:r>
          </a:p>
          <a:p>
            <a:r>
              <a:rPr lang="en-US" sz="1600" b="1" dirty="0"/>
              <a:t>Increase in the number of youth inappropriately in detention and/or ERs</a:t>
            </a:r>
          </a:p>
          <a:p>
            <a:pPr lvl="1"/>
            <a:r>
              <a:rPr lang="en-US" sz="1400" dirty="0"/>
              <a:t>In 2020, 4280 children were treated in ERs in NV for behavioral health conditions.</a:t>
            </a:r>
          </a:p>
          <a:p>
            <a:pPr lvl="1"/>
            <a:r>
              <a:rPr lang="en-US" sz="1400" dirty="0"/>
              <a:t>A Southern NV hospital reported a 65% increase in pediatric ER admissions for behavioral health emergencies between 2019 and 2021.</a:t>
            </a:r>
          </a:p>
          <a:p>
            <a:r>
              <a:rPr lang="en-US" sz="1600" b="1" dirty="0"/>
              <a:t>Youth being placed in unnecessarily overly restrictive settings</a:t>
            </a:r>
          </a:p>
          <a:p>
            <a:r>
              <a:rPr lang="en-US" sz="1600" b="1" dirty="0"/>
              <a:t>More youth being sent out of state for treatment</a:t>
            </a:r>
          </a:p>
          <a:p>
            <a:pPr lvl="1"/>
            <a:r>
              <a:rPr lang="en-US" sz="1400" dirty="0"/>
              <a:t>In March 2021, 130 NV children were placed out of state (43% of all residential placements</a:t>
            </a:r>
            <a:r>
              <a:rPr lang="en-US" sz="1600" dirty="0"/>
              <a:t>).</a:t>
            </a:r>
          </a:p>
          <a:p>
            <a:r>
              <a:rPr lang="en-US" sz="1600" b="1" dirty="0"/>
              <a:t>DOJ finding: </a:t>
            </a:r>
            <a:r>
              <a:rPr lang="en-US" sz="1600" dirty="0"/>
              <a:t>Nevada is in violation of Title II of the Americans with Disabilities Act by failing to provide services to children with behavioral health disabilities in the most integrated settings appropriate to their needs.</a:t>
            </a:r>
          </a:p>
          <a:p>
            <a:r>
              <a:rPr lang="en-US" sz="1600" b="1" dirty="0"/>
              <a:t>Increased cost to youth and the system</a:t>
            </a:r>
            <a:endParaRPr lang="en-US" sz="1600" i="1" dirty="0"/>
          </a:p>
          <a:p>
            <a:pPr marL="457200" lvl="1" indent="0">
              <a:buNone/>
              <a:defRPr/>
            </a:pPr>
            <a:endParaRPr lang="en-US" sz="2400" dirty="0"/>
          </a:p>
          <a:p>
            <a:pPr marL="0" indent="0">
              <a:buFont typeface="Arial" panose="020B0604020202020204" pitchFamily="34" charset="0"/>
              <a:buNone/>
              <a:defRPr/>
            </a:pPr>
            <a:endParaRPr lang="en-US" dirty="0"/>
          </a:p>
          <a:p>
            <a:pPr marL="0" indent="0">
              <a:buFont typeface="Arial" panose="020B0604020202020204" pitchFamily="34" charset="0"/>
              <a:buNone/>
              <a:defRPr/>
            </a:pPr>
            <a:endParaRPr lang="en-US" sz="2400" dirty="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98663557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52400" y="152400"/>
            <a:ext cx="8763000" cy="1143000"/>
          </a:xfrm>
        </p:spPr>
        <p:txBody>
          <a:bodyPr/>
          <a:lstStyle/>
          <a:p>
            <a:r>
              <a:rPr lang="en-US" sz="3600" b="1" dirty="0"/>
              <a:t>Recommendation: Development of QRTPs	</a:t>
            </a:r>
            <a:endParaRPr lang="en-US" altLang="en-US" sz="3600" dirty="0"/>
          </a:p>
        </p:txBody>
      </p:sp>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7</a:t>
            </a:fld>
            <a:endParaRPr lang="en-US" altLang="en-US" sz="1200" dirty="0">
              <a:solidFill>
                <a:srgbClr val="898989"/>
              </a:solidFill>
            </a:endParaRPr>
          </a:p>
        </p:txBody>
      </p:sp>
      <p:sp>
        <p:nvSpPr>
          <p:cNvPr id="6150" name="Content Placeholder 1"/>
          <p:cNvSpPr>
            <a:spLocks noGrp="1"/>
          </p:cNvSpPr>
          <p:nvPr>
            <p:ph sz="half" idx="1"/>
          </p:nvPr>
        </p:nvSpPr>
        <p:spPr>
          <a:xfrm>
            <a:off x="228600" y="1381919"/>
            <a:ext cx="8229600" cy="4887912"/>
          </a:xfrm>
        </p:spPr>
        <p:txBody>
          <a:bodyPr/>
          <a:lstStyle/>
          <a:p>
            <a:pPr marL="0" indent="0">
              <a:buFont typeface="Arial" panose="020B0604020202020204" pitchFamily="34" charset="0"/>
              <a:buNone/>
              <a:defRPr/>
            </a:pPr>
            <a:r>
              <a:rPr lang="en-US" sz="2000" dirty="0"/>
              <a:t>A Qualified Residential Treatment Program (QRTP) is a newly defined level of care for foster youth pursuant to the Family First Prevention Services Act (FFPSA) of 2018.  </a:t>
            </a:r>
          </a:p>
          <a:p>
            <a:pPr>
              <a:defRPr/>
            </a:pPr>
            <a:r>
              <a:rPr lang="en-US" sz="2000" dirty="0"/>
              <a:t>A QRTP is one of the four federally reimbursable non-foster family placement settings under Title IV-E for a child who is removed from their family.</a:t>
            </a:r>
          </a:p>
          <a:p>
            <a:pPr>
              <a:defRPr/>
            </a:pPr>
            <a:r>
              <a:rPr lang="en-US" sz="2000" dirty="0"/>
              <a:t>For a childcare institution to be certified as a QRTP, it must:</a:t>
            </a:r>
          </a:p>
          <a:p>
            <a:pPr lvl="1">
              <a:defRPr/>
            </a:pPr>
            <a:r>
              <a:rPr lang="en-US" sz="1600" dirty="0"/>
              <a:t>Utilize a trauma informed model</a:t>
            </a:r>
          </a:p>
          <a:p>
            <a:pPr lvl="1">
              <a:defRPr/>
            </a:pPr>
            <a:r>
              <a:rPr lang="en-US" sz="1600" dirty="0"/>
              <a:t>Have nursing and clinical staff available 24 hours a day</a:t>
            </a:r>
          </a:p>
          <a:p>
            <a:pPr lvl="1">
              <a:defRPr/>
            </a:pPr>
            <a:r>
              <a:rPr lang="en-US" sz="1600" dirty="0"/>
              <a:t>Obtain accreditation</a:t>
            </a:r>
          </a:p>
          <a:p>
            <a:pPr lvl="1">
              <a:defRPr/>
            </a:pPr>
            <a:r>
              <a:rPr lang="en-US" sz="1600" dirty="0"/>
              <a:t>Offer aftercare services</a:t>
            </a:r>
          </a:p>
          <a:p>
            <a:pPr lvl="1">
              <a:defRPr/>
            </a:pPr>
            <a:r>
              <a:rPr lang="en-US" sz="1600" dirty="0"/>
              <a:t>Offer family engagement</a:t>
            </a:r>
          </a:p>
          <a:p>
            <a:pPr>
              <a:defRPr/>
            </a:pPr>
            <a:r>
              <a:rPr lang="en-US" sz="2000" dirty="0"/>
              <a:t>Currently there are no official QRTPs in Nevada </a:t>
            </a:r>
          </a:p>
          <a:p>
            <a:pPr lvl="1">
              <a:defRPr/>
            </a:pPr>
            <a:r>
              <a:rPr lang="en-US" sz="1600" dirty="0"/>
              <a:t>Plan for development?</a:t>
            </a:r>
          </a:p>
          <a:p>
            <a:pPr lvl="1">
              <a:defRPr/>
            </a:pPr>
            <a:r>
              <a:rPr lang="en-US" sz="1600" dirty="0"/>
              <a:t>Plan for funding?  </a:t>
            </a:r>
          </a:p>
          <a:p>
            <a:pPr marL="0" indent="0">
              <a:buFont typeface="Arial" panose="020B0604020202020204" pitchFamily="34" charset="0"/>
              <a:buNone/>
              <a:defRPr/>
            </a:pPr>
            <a:endParaRPr lang="en-US" sz="2000" dirty="0"/>
          </a:p>
          <a:p>
            <a:pPr marL="0" indent="0">
              <a:buFont typeface="Arial" panose="020B0604020202020204" pitchFamily="34" charset="0"/>
              <a:buNone/>
              <a:defRPr/>
            </a:pPr>
            <a:endParaRPr lang="en-US" sz="2000" dirty="0"/>
          </a:p>
        </p:txBody>
      </p:sp>
    </p:spTree>
    <p:extLst>
      <p:ext uri="{BB962C8B-B14F-4D97-AF65-F5344CB8AC3E}">
        <p14:creationId xmlns:p14="http://schemas.microsoft.com/office/powerpoint/2010/main" val="32876163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76200" y="152400"/>
            <a:ext cx="8991600" cy="1143000"/>
          </a:xfrm>
        </p:spPr>
        <p:txBody>
          <a:bodyPr/>
          <a:lstStyle/>
          <a:p>
            <a:r>
              <a:rPr lang="en-US" sz="2800" b="1" dirty="0"/>
              <a:t>Recommendation: Expansion of Nevada’s Unlocked PRTFs</a:t>
            </a:r>
            <a:endParaRPr lang="en-US" altLang="en-US" sz="2800" dirty="0"/>
          </a:p>
        </p:txBody>
      </p:sp>
      <p:pic>
        <p:nvPicPr>
          <p:cNvPr id="74755"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6"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12F5F9-24DF-4AE1-BC1D-24A9FF0183CE}" type="slidenum">
              <a:rPr lang="en-US" altLang="en-US" sz="1200" smtClean="0">
                <a:solidFill>
                  <a:srgbClr val="898989"/>
                </a:solidFill>
              </a:rPr>
              <a:pPr>
                <a:spcBef>
                  <a:spcPct val="0"/>
                </a:spcBef>
                <a:buFontTx/>
                <a:buNone/>
              </a:pPr>
              <a:t>8</a:t>
            </a:fld>
            <a:endParaRPr lang="en-US" altLang="en-US" sz="1200" dirty="0">
              <a:solidFill>
                <a:srgbClr val="898989"/>
              </a:solidFill>
            </a:endParaRPr>
          </a:p>
        </p:txBody>
      </p:sp>
      <p:sp>
        <p:nvSpPr>
          <p:cNvPr id="6150" name="Content Placeholder 1"/>
          <p:cNvSpPr>
            <a:spLocks noGrp="1"/>
          </p:cNvSpPr>
          <p:nvPr>
            <p:ph sz="half" idx="1"/>
          </p:nvPr>
        </p:nvSpPr>
        <p:spPr>
          <a:xfrm>
            <a:off x="228600" y="1238250"/>
            <a:ext cx="8229600" cy="4887912"/>
          </a:xfrm>
        </p:spPr>
        <p:txBody>
          <a:bodyPr/>
          <a:lstStyle/>
          <a:p>
            <a:pPr marL="457200" lvl="1" indent="0">
              <a:buNone/>
              <a:defRPr/>
            </a:pPr>
            <a:r>
              <a:rPr lang="en-US" sz="2000" i="1" dirty="0"/>
              <a:t>Note: In child welfare, </a:t>
            </a:r>
            <a:r>
              <a:rPr lang="en-US" sz="2000" b="1" i="1" dirty="0"/>
              <a:t>RTC</a:t>
            </a:r>
            <a:r>
              <a:rPr lang="en-US" sz="2000" i="1" dirty="0"/>
              <a:t> is typically used to refer to </a:t>
            </a:r>
            <a:r>
              <a:rPr lang="en-US" sz="2000" b="1" i="1" dirty="0"/>
              <a:t>locked</a:t>
            </a:r>
            <a:r>
              <a:rPr lang="en-US" sz="2000" i="1" dirty="0"/>
              <a:t> residential treatment facilities and </a:t>
            </a:r>
            <a:r>
              <a:rPr lang="en-US" sz="2000" b="1" i="1" dirty="0"/>
              <a:t>PRTF</a:t>
            </a:r>
            <a:r>
              <a:rPr lang="en-US" sz="2000" i="1" dirty="0"/>
              <a:t> is generally used to refer to an </a:t>
            </a:r>
            <a:r>
              <a:rPr lang="en-US" sz="2000" b="1" i="1" dirty="0"/>
              <a:t>unlocked</a:t>
            </a:r>
            <a:r>
              <a:rPr lang="en-US" sz="2000" i="1" dirty="0"/>
              <a:t> residential treatment facility.   In the broader behavioral health community, PRTF is often used for both.</a:t>
            </a:r>
          </a:p>
          <a:p>
            <a:pPr marL="457200" lvl="1" indent="0">
              <a:buNone/>
              <a:defRPr/>
            </a:pPr>
            <a:endParaRPr lang="en-US" sz="1000" dirty="0"/>
          </a:p>
          <a:p>
            <a:pPr>
              <a:defRPr/>
            </a:pPr>
            <a:r>
              <a:rPr lang="en-US" sz="2400" dirty="0"/>
              <a:t>In NV, our unlocked PRTFs have mostly been run by the State and have had their share of struggles.</a:t>
            </a:r>
          </a:p>
          <a:p>
            <a:pPr>
              <a:defRPr/>
            </a:pPr>
            <a:r>
              <a:rPr lang="en-US" sz="2400" dirty="0"/>
              <a:t>Currently, we only have 6 unlocked PRTF beds in Southern Nevada (and those are undergoing a management transition). </a:t>
            </a:r>
            <a:r>
              <a:rPr lang="en-US" sz="2400" i="1" dirty="0"/>
              <a:t>Current estimated average need by DFS youth:  Approx 20.</a:t>
            </a:r>
          </a:p>
          <a:p>
            <a:pPr>
              <a:defRPr/>
            </a:pPr>
            <a:r>
              <a:rPr lang="en-US" sz="2400" dirty="0"/>
              <a:t>This is an important, less-restrictive alternative to a locked RTC placement.</a:t>
            </a:r>
          </a:p>
          <a:p>
            <a:pPr>
              <a:defRPr/>
            </a:pPr>
            <a:r>
              <a:rPr lang="en-US" sz="2400" dirty="0"/>
              <a:t>This is also a crucial missing step in discharge plans for youth successfully stepping down from RTC.</a:t>
            </a:r>
          </a:p>
          <a:p>
            <a:pPr marL="0" indent="0">
              <a:buFont typeface="Arial" panose="020B0604020202020204" pitchFamily="34" charset="0"/>
              <a:buNone/>
              <a:defRPr/>
            </a:pPr>
            <a:endParaRPr lang="en-US" sz="2400" dirty="0"/>
          </a:p>
          <a:p>
            <a:pPr marL="0" indent="0">
              <a:buFont typeface="Arial" panose="020B0604020202020204" pitchFamily="34" charset="0"/>
              <a:buNone/>
              <a:defRPr/>
            </a:pPr>
            <a:endParaRPr lang="en-US" sz="2400" dirty="0"/>
          </a:p>
        </p:txBody>
      </p:sp>
    </p:spTree>
    <p:extLst>
      <p:ext uri="{BB962C8B-B14F-4D97-AF65-F5344CB8AC3E}">
        <p14:creationId xmlns:p14="http://schemas.microsoft.com/office/powerpoint/2010/main" val="104306657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900"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13" y="-9525"/>
            <a:ext cx="9175751"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Email Signatur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291" y="1066800"/>
            <a:ext cx="2362200"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8" name="Title 1"/>
          <p:cNvSpPr>
            <a:spLocks noGrp="1"/>
          </p:cNvSpPr>
          <p:nvPr>
            <p:ph type="ctrTitle"/>
          </p:nvPr>
        </p:nvSpPr>
        <p:spPr>
          <a:xfrm>
            <a:off x="685800" y="3352800"/>
            <a:ext cx="4114800" cy="247650"/>
          </a:xfrm>
        </p:spPr>
        <p:txBody>
          <a:bodyPr/>
          <a:lstStyle/>
          <a:p>
            <a:pPr algn="l"/>
            <a:r>
              <a:rPr lang="en-US" sz="1600" dirty="0"/>
              <a:t>Kimberly Abbott, JD, CWLS   </a:t>
            </a:r>
            <a:br>
              <a:rPr lang="en-US" sz="1600" dirty="0"/>
            </a:br>
            <a:r>
              <a:rPr lang="en-US" sz="1600" dirty="0"/>
              <a:t>Mental Health Initiatives Manager</a:t>
            </a:r>
            <a:br>
              <a:rPr lang="en-US" sz="1600" dirty="0"/>
            </a:br>
            <a:r>
              <a:rPr lang="en-US" sz="1600" dirty="0"/>
              <a:t>Children's Attorneys Project</a:t>
            </a:r>
            <a:br>
              <a:rPr lang="en-US" sz="1600" dirty="0"/>
            </a:br>
            <a:r>
              <a:rPr lang="en-US" sz="1600" dirty="0"/>
              <a:t>Legal Aid Center of Southern Nevada, Inc.</a:t>
            </a:r>
            <a:br>
              <a:rPr lang="en-US" sz="1600" dirty="0"/>
            </a:br>
            <a:r>
              <a:rPr lang="es-US" sz="1600" dirty="0"/>
              <a:t>725 E. Charleston </a:t>
            </a:r>
            <a:r>
              <a:rPr lang="es-US" sz="1600" dirty="0" err="1"/>
              <a:t>Blvd</a:t>
            </a:r>
            <a:r>
              <a:rPr lang="es-US" sz="1600" dirty="0"/>
              <a:t>.</a:t>
            </a:r>
            <a:br>
              <a:rPr lang="en-US" sz="1600" dirty="0"/>
            </a:br>
            <a:r>
              <a:rPr lang="es-US" sz="1600" dirty="0"/>
              <a:t>Las Vegas, NV  89104</a:t>
            </a:r>
            <a:br>
              <a:rPr lang="en-US" sz="1600" dirty="0"/>
            </a:br>
            <a:r>
              <a:rPr lang="en-US" sz="1600" dirty="0"/>
              <a:t>702-386-1470 desk/fax/text</a:t>
            </a:r>
            <a:br>
              <a:rPr lang="en-US" sz="1600" dirty="0"/>
            </a:br>
            <a:r>
              <a:rPr lang="en-US" sz="1600" u="sng" dirty="0">
                <a:hlinkClick r:id="rId4"/>
              </a:rPr>
              <a:t>kabbott@lacsn.org</a:t>
            </a:r>
            <a:br>
              <a:rPr lang="en-US" sz="1600" dirty="0"/>
            </a:br>
            <a:r>
              <a:rPr lang="en-US" sz="1600" u="sng" dirty="0">
                <a:hlinkClick r:id="rId5"/>
              </a:rPr>
              <a:t>www.lacsn.org</a:t>
            </a:r>
            <a:br>
              <a:rPr lang="en-US" sz="1600" u="sng" dirty="0"/>
            </a:br>
            <a:br>
              <a:rPr lang="en-US" sz="1600" u="sng" dirty="0"/>
            </a:br>
            <a:endParaRPr lang="en-US" sz="1600" dirty="0"/>
          </a:p>
        </p:txBody>
      </p:sp>
      <p:sp>
        <p:nvSpPr>
          <p:cNvPr id="5" name="TextBox 4"/>
          <p:cNvSpPr txBox="1"/>
          <p:nvPr/>
        </p:nvSpPr>
        <p:spPr>
          <a:xfrm>
            <a:off x="4800600" y="2044303"/>
            <a:ext cx="3962400" cy="2831544"/>
          </a:xfrm>
          <a:prstGeom prst="rect">
            <a:avLst/>
          </a:prstGeom>
          <a:noFill/>
        </p:spPr>
        <p:txBody>
          <a:bodyPr wrap="square" rtlCol="0">
            <a:spAutoFit/>
          </a:bodyPr>
          <a:lstStyle/>
          <a:p>
            <a:r>
              <a:rPr lang="en-US" sz="1600" dirty="0"/>
              <a:t>Gwynneth Smith </a:t>
            </a:r>
          </a:p>
          <a:p>
            <a:r>
              <a:rPr lang="en-US" sz="1600" dirty="0"/>
              <a:t>Chief Deputy District Attorney | Juvenile Division | Child Welfare </a:t>
            </a:r>
          </a:p>
          <a:p>
            <a:r>
              <a:rPr lang="en-US" sz="1600" dirty="0"/>
              <a:t>Mental Health Court, Dually Involved Youth Court &amp; At Risk Youth Support Unit  </a:t>
            </a:r>
          </a:p>
          <a:p>
            <a:r>
              <a:rPr lang="en-US" sz="1600" b="1" cap="small" dirty="0"/>
              <a:t>Clark County District Attorney </a:t>
            </a:r>
            <a:r>
              <a:rPr lang="en-US" sz="1600" cap="small" dirty="0"/>
              <a:t>|</a:t>
            </a:r>
            <a:r>
              <a:rPr lang="en-US" sz="1600" b="1" cap="small" dirty="0"/>
              <a:t> </a:t>
            </a:r>
            <a:r>
              <a:rPr lang="en-US" sz="1600" dirty="0"/>
              <a:t>Las Vegas, Nevada </a:t>
            </a:r>
          </a:p>
          <a:p>
            <a:r>
              <a:rPr lang="en-US" sz="1600" i="1" dirty="0"/>
              <a:t>telephone</a:t>
            </a:r>
            <a:r>
              <a:rPr lang="en-US" sz="1600" dirty="0"/>
              <a:t> (702) 455-3445 | </a:t>
            </a:r>
            <a:r>
              <a:rPr lang="en-US" sz="1600" i="1" dirty="0"/>
              <a:t>facsimile</a:t>
            </a:r>
            <a:r>
              <a:rPr lang="en-US" sz="1600" dirty="0"/>
              <a:t> (702) 455-5878 </a:t>
            </a:r>
          </a:p>
          <a:p>
            <a:r>
              <a:rPr lang="en-US" sz="1600" u="sng" dirty="0">
                <a:hlinkClick r:id="rId6"/>
              </a:rPr>
              <a:t>gwynneth.smith@clarkcountyda.com</a:t>
            </a:r>
            <a:r>
              <a:rPr lang="en-US" sz="1600" dirty="0"/>
              <a:t> </a:t>
            </a:r>
          </a:p>
          <a:p>
            <a:endParaRPr lang="en-US" dirty="0"/>
          </a:p>
        </p:txBody>
      </p:sp>
      <p:pic>
        <p:nvPicPr>
          <p:cNvPr id="1029" name="Picture 5" descr="CWLS Seal"/>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3291" y="4569619"/>
            <a:ext cx="11049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E0E8C52-A8A3-4A57-BA1B-F818CD2EF993}" type="slidenum">
              <a:rPr lang="en-US" altLang="en-US" sz="1200" smtClean="0">
                <a:solidFill>
                  <a:srgbClr val="898989"/>
                </a:solidFill>
              </a:rPr>
              <a:pPr>
                <a:spcBef>
                  <a:spcPct val="0"/>
                </a:spcBef>
                <a:buFontTx/>
                <a:buNone/>
              </a:pPr>
              <a:t>9</a:t>
            </a:fld>
            <a:endParaRPr lang="en-US" altLang="en-US" sz="1200">
              <a:solidFill>
                <a:srgbClr val="898989"/>
              </a:solidFill>
            </a:endParaRPr>
          </a:p>
        </p:txBody>
      </p:sp>
      <p:pic>
        <p:nvPicPr>
          <p:cNvPr id="80901" name="Picture 6">
            <a:extLs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1113" y="6643688"/>
            <a:ext cx="9175751"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8651</TotalTime>
  <Words>2118</Words>
  <Application>Microsoft Office PowerPoint</Application>
  <PresentationFormat>On-screen Show (4:3)</PresentationFormat>
  <Paragraphs>242</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Courier New</vt:lpstr>
      <vt:lpstr>Office Theme</vt:lpstr>
      <vt:lpstr> Children’s Behavioral Health:  A Child Welfare Perspective   Behavioral Health Planning and Advisory  Council Presentation October 11, 2023   </vt:lpstr>
      <vt:lpstr>Overview of Child Welfare </vt:lpstr>
      <vt:lpstr>A Snapshot of Child Welfare &amp; Children’s Mental Health</vt:lpstr>
      <vt:lpstr>Children’s Mental and Behavioral Health Services Continuum</vt:lpstr>
      <vt:lpstr>Gaps in Continuum of Care Data from Governmental and Private Facilities for Children, Inspections Report, December 2022 (Fiscal Year Ending June 30, 2022)</vt:lpstr>
      <vt:lpstr>Consequences of Gaps in Continuum of Care</vt:lpstr>
      <vt:lpstr>Recommendation: Development of QRTPs </vt:lpstr>
      <vt:lpstr>Recommendation: Expansion of Nevada’s Unlocked PRTFs</vt:lpstr>
      <vt:lpstr>Kimberly Abbott, JD, CWLS    Mental Health Initiatives Manager Children's Attorneys Project Legal Aid Center of Southern Nevada, Inc. 725 E. Charleston Blvd. Las Vegas, NV  89104 702-386-1470 desk/fax/text kabbott@lacsn.org www.lacsn.org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ABUSE &amp; NEGLECT PROCEEDINGS AND HOW IT INTERACTS WITH CHILD CUSTODY PROCEEDINGS</dc:title>
  <dc:creator>Annette</dc:creator>
  <cp:lastModifiedBy>Jennifer Simeo</cp:lastModifiedBy>
  <cp:revision>582</cp:revision>
  <cp:lastPrinted>2023-03-28T18:26:02Z</cp:lastPrinted>
  <dcterms:created xsi:type="dcterms:W3CDTF">2006-08-16T00:00:00Z</dcterms:created>
  <dcterms:modified xsi:type="dcterms:W3CDTF">2023-09-22T18:19:34Z</dcterms:modified>
</cp:coreProperties>
</file>